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57" r:id="rId5"/>
    <p:sldId id="265" r:id="rId6"/>
    <p:sldId id="266" r:id="rId7"/>
    <p:sldId id="267" r:id="rId8"/>
    <p:sldId id="268" r:id="rId9"/>
    <p:sldId id="264" r:id="rId10"/>
    <p:sldId id="269" r:id="rId11"/>
    <p:sldId id="270" r:id="rId12"/>
    <p:sldId id="271" r:id="rId13"/>
    <p:sldId id="272" r:id="rId14"/>
    <p:sldId id="273" r:id="rId15"/>
    <p:sldId id="277" r:id="rId16"/>
    <p:sldId id="278" r:id="rId17"/>
    <p:sldId id="279" r:id="rId18"/>
    <p:sldId id="280" r:id="rId19"/>
    <p:sldId id="259" r:id="rId20"/>
    <p:sldId id="281" r:id="rId21"/>
    <p:sldId id="274" r:id="rId22"/>
    <p:sldId id="299" r:id="rId23"/>
    <p:sldId id="283" r:id="rId24"/>
    <p:sldId id="284" r:id="rId25"/>
    <p:sldId id="289" r:id="rId26"/>
    <p:sldId id="285" r:id="rId27"/>
    <p:sldId id="286" r:id="rId28"/>
    <p:sldId id="287" r:id="rId29"/>
    <p:sldId id="288" r:id="rId30"/>
    <p:sldId id="290" r:id="rId31"/>
    <p:sldId id="291" r:id="rId32"/>
    <p:sldId id="292" r:id="rId33"/>
    <p:sldId id="293" r:id="rId34"/>
    <p:sldId id="294" r:id="rId35"/>
    <p:sldId id="295" r:id="rId36"/>
    <p:sldId id="282" r:id="rId37"/>
    <p:sldId id="296" r:id="rId38"/>
    <p:sldId id="297" r:id="rId39"/>
    <p:sldId id="276" r:id="rId40"/>
    <p:sldId id="300" r:id="rId41"/>
    <p:sldId id="302" r:id="rId42"/>
    <p:sldId id="303" r:id="rId43"/>
    <p:sldId id="304" r:id="rId44"/>
    <p:sldId id="388" r:id="rId45"/>
    <p:sldId id="275" r:id="rId46"/>
    <p:sldId id="306" r:id="rId47"/>
    <p:sldId id="307" r:id="rId48"/>
    <p:sldId id="309" r:id="rId49"/>
    <p:sldId id="310" r:id="rId50"/>
    <p:sldId id="311" r:id="rId51"/>
    <p:sldId id="312" r:id="rId52"/>
    <p:sldId id="313" r:id="rId53"/>
    <p:sldId id="314" r:id="rId54"/>
    <p:sldId id="315" r:id="rId55"/>
    <p:sldId id="316" r:id="rId56"/>
    <p:sldId id="317" r:id="rId57"/>
    <p:sldId id="318" r:id="rId58"/>
    <p:sldId id="319" r:id="rId59"/>
    <p:sldId id="321" r:id="rId60"/>
    <p:sldId id="322" r:id="rId61"/>
    <p:sldId id="323" r:id="rId62"/>
    <p:sldId id="324" r:id="rId63"/>
    <p:sldId id="325" r:id="rId64"/>
    <p:sldId id="326" r:id="rId65"/>
    <p:sldId id="301" r:id="rId66"/>
    <p:sldId id="329" r:id="rId67"/>
    <p:sldId id="328" r:id="rId68"/>
    <p:sldId id="330" r:id="rId69"/>
    <p:sldId id="332" r:id="rId70"/>
    <p:sldId id="333" r:id="rId71"/>
    <p:sldId id="327" r:id="rId72"/>
    <p:sldId id="335" r:id="rId73"/>
    <p:sldId id="331" r:id="rId74"/>
    <p:sldId id="334" r:id="rId75"/>
    <p:sldId id="341" r:id="rId76"/>
    <p:sldId id="342" r:id="rId77"/>
    <p:sldId id="343" r:id="rId78"/>
    <p:sldId id="344" r:id="rId79"/>
    <p:sldId id="345" r:id="rId80"/>
    <p:sldId id="336" r:id="rId81"/>
    <p:sldId id="346" r:id="rId82"/>
    <p:sldId id="347" r:id="rId83"/>
    <p:sldId id="348" r:id="rId84"/>
    <p:sldId id="349" r:id="rId85"/>
    <p:sldId id="351" r:id="rId86"/>
    <p:sldId id="352" r:id="rId87"/>
    <p:sldId id="353" r:id="rId88"/>
    <p:sldId id="354" r:id="rId89"/>
    <p:sldId id="350" r:id="rId90"/>
    <p:sldId id="356" r:id="rId91"/>
    <p:sldId id="357" r:id="rId92"/>
    <p:sldId id="359" r:id="rId93"/>
    <p:sldId id="362" r:id="rId94"/>
    <p:sldId id="363" r:id="rId95"/>
    <p:sldId id="361" r:id="rId96"/>
    <p:sldId id="364" r:id="rId97"/>
    <p:sldId id="365" r:id="rId98"/>
    <p:sldId id="366" r:id="rId99"/>
    <p:sldId id="367" r:id="rId100"/>
    <p:sldId id="369" r:id="rId101"/>
    <p:sldId id="368" r:id="rId102"/>
    <p:sldId id="370" r:id="rId103"/>
    <p:sldId id="371" r:id="rId104"/>
    <p:sldId id="372" r:id="rId105"/>
    <p:sldId id="374" r:id="rId106"/>
    <p:sldId id="373" r:id="rId107"/>
    <p:sldId id="376" r:id="rId108"/>
    <p:sldId id="375" r:id="rId109"/>
    <p:sldId id="378" r:id="rId110"/>
    <p:sldId id="379" r:id="rId111"/>
    <p:sldId id="377" r:id="rId112"/>
    <p:sldId id="380" r:id="rId113"/>
    <p:sldId id="381" r:id="rId114"/>
    <p:sldId id="382" r:id="rId115"/>
    <p:sldId id="337" r:id="rId116"/>
    <p:sldId id="386" r:id="rId117"/>
    <p:sldId id="387" r:id="rId118"/>
    <p:sldId id="385" r:id="rId119"/>
    <p:sldId id="340" r:id="rId120"/>
    <p:sldId id="389" r:id="rId121"/>
    <p:sldId id="338" r:id="rId122"/>
    <p:sldId id="384" r:id="rId123"/>
    <p:sldId id="383" r:id="rId124"/>
    <p:sldId id="390" r:id="rId125"/>
    <p:sldId id="391" r:id="rId126"/>
    <p:sldId id="392" r:id="rId127"/>
    <p:sldId id="393" r:id="rId128"/>
    <p:sldId id="394" r:id="rId129"/>
    <p:sldId id="395" r:id="rId130"/>
    <p:sldId id="399" r:id="rId131"/>
    <p:sldId id="396" r:id="rId132"/>
    <p:sldId id="397" r:id="rId133"/>
    <p:sldId id="398" r:id="rId134"/>
    <p:sldId id="400" r:id="rId135"/>
    <p:sldId id="401" r:id="rId136"/>
    <p:sldId id="402" r:id="rId137"/>
    <p:sldId id="403" r:id="rId138"/>
    <p:sldId id="404" r:id="rId139"/>
    <p:sldId id="405" r:id="rId140"/>
    <p:sldId id="406" r:id="rId141"/>
    <p:sldId id="407" r:id="rId142"/>
    <p:sldId id="408" r:id="rId143"/>
    <p:sldId id="409" r:id="rId144"/>
    <p:sldId id="410" r:id="rId145"/>
    <p:sldId id="411" r:id="rId146"/>
    <p:sldId id="412" r:id="rId147"/>
    <p:sldId id="413" r:id="rId148"/>
    <p:sldId id="258" r:id="rId149"/>
    <p:sldId id="260" r:id="rId150"/>
    <p:sldId id="262" r:id="rId1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B1E6-880D-30D4-3114-D10DA1E9043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998BA74-00E9-E4C9-CBA6-BED9C7741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91C9ED-58EC-B7DD-24A9-80E3FDFB568B}"/>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9FEBC950-E107-DBA3-AED1-9DBE32D752F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903E1-A2BF-5C82-5DF2-FA1418ADFC56}"/>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1848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B944D-02EE-5908-CD48-B28BC95E7DB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B81FDC-20D2-B684-BDF7-6C97D6F8503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9099AEA-3669-89DF-3001-BE0B37AD5077}"/>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7B4BCCD-CD1F-D2B2-E0C3-906280DC7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61541-0F8D-DBE9-15E6-54F079F1219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96515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7DD52D-B6A0-0221-F210-A408CF703A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22C51C5-1CCB-F9D0-E87B-52259F16DF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152455-D82A-AC6E-2335-0FD1C2EB1A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312084FB-5E59-7A45-13FA-3C0DE32DAB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D64515-2FFF-9A7C-A691-7F8E88DF94FE}"/>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21646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1BC40-F92E-34AE-A468-2E6F856366D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BDA968-FB23-E96F-A678-D5766D84C8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E5F53C-2E97-7CF8-DCA8-7E681DB374F9}"/>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CCBA46C-31BA-C73F-7CCA-CB26593AA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361455-E6E5-3E89-F1D8-D79B1DA7766B}"/>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6989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F061D-0EE0-93B7-60F0-81982C8F6C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C9E99F-E11A-6273-CDF2-A749ACB42F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411248-5860-721F-082D-5E8ECF4F60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0472EF81-6020-BDEF-0F45-E1F533E2EF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0621AAA-80AD-979C-A884-6DC15D679E7A}"/>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66648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173C4-E0F7-C283-2C22-50BC4DBF9F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1D3D797-F1BC-59B7-CB3A-2CA1CA5EC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DED2C8-7F39-9C67-6685-79C50D4294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6B1DB8-A550-209D-BDA6-EE5B284A281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AE6DE8E0-3A08-C1C9-BBA2-30F0F3BBA1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4F655B6-7773-97EE-B2AB-F92C76F21B0C}"/>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89438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F876-3F0B-37D8-9174-24D90F5F92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65B9321-DFC6-19C4-DE3D-3BF1B7061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0E10AFC-DFFD-0521-4236-491E44B4BA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0292FE2-6265-982E-B030-F747CC2E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E85492D-5005-BB2F-F2E2-E699E045F8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FF53491-A7FF-BE9E-0055-DA656594AEE4}"/>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8" name="Marcador de pie de página 7">
            <a:extLst>
              <a:ext uri="{FF2B5EF4-FFF2-40B4-BE49-F238E27FC236}">
                <a16:creationId xmlns:a16="http://schemas.microsoft.com/office/drawing/2014/main" id="{1184ADC5-2C81-8CFD-3654-67175D17ADF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35E29AE-743A-A105-23D6-15A458D3FBC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77634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AEE6D-4070-C46A-A986-561B4F22346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E316F88-CB77-E6EC-7141-C86078A8E6B1}"/>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4" name="Marcador de pie de página 3">
            <a:extLst>
              <a:ext uri="{FF2B5EF4-FFF2-40B4-BE49-F238E27FC236}">
                <a16:creationId xmlns:a16="http://schemas.microsoft.com/office/drawing/2014/main" id="{E9E08378-9043-0E89-7388-C1A6D6E5287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580F2F6-1FF3-36C2-AAB5-90DB4A17F4B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5897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E8B407-DD7C-0114-5453-6A849C33921E}"/>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3" name="Marcador de pie de página 2">
            <a:extLst>
              <a:ext uri="{FF2B5EF4-FFF2-40B4-BE49-F238E27FC236}">
                <a16:creationId xmlns:a16="http://schemas.microsoft.com/office/drawing/2014/main" id="{9FC7CB99-599C-0BA2-FE30-D2683EFD95B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D1158F-EC51-2AF9-3D28-3B4F371CCBD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563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8BB43-2D87-D561-9701-69C696AAF2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1FAE0D-58DA-42A7-BD6B-D8EB288E9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F79E53F-B5B8-7556-9444-3EB409211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30F9A8-1F1F-56BD-A350-9F43A57E552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80F1202D-E928-70BD-30B3-7E4C3B0F99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5A1F01-191C-D3E1-3850-70B5DA82E354}"/>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15415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1B057-2EA2-A184-811D-6AC0FBCC29C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E177C0F-07D1-BBF5-9A89-411C04E54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D6E1C48-3E16-4A70-71FE-9FADE39B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0E6A0-9A78-DB11-6E42-49557A6BEE4D}"/>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E6CBE54A-97E3-AD4C-0B33-C2F50BF7474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3C93E2-168E-BCDE-0D63-A3A2B91FC83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03045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35E19C-68C5-8785-E6A5-2FD44F8D1E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92295D-B9F4-2733-61EE-D8895468C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0AF9F5-C756-245B-027C-4CFD8FD05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6C7B9092-D7EE-4F75-612F-8BA91B47F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5AE78410-6D5C-9A46-BD04-F8FC291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B1830A-5564-44EF-B772-F6FBDD68C7A8}" type="slidenum">
              <a:rPr lang="es-ES" smtClean="0"/>
              <a:t>‹Nº›</a:t>
            </a:fld>
            <a:endParaRPr lang="es-ES"/>
          </a:p>
        </p:txBody>
      </p:sp>
    </p:spTree>
    <p:extLst>
      <p:ext uri="{BB962C8B-B14F-4D97-AF65-F5344CB8AC3E}">
        <p14:creationId xmlns:p14="http://schemas.microsoft.com/office/powerpoint/2010/main" val="167148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F13DAE-A2B9-6EDF-6245-E558D730C988}"/>
              </a:ext>
            </a:extLst>
          </p:cNvPr>
          <p:cNvSpPr>
            <a:spLocks noGrp="1"/>
          </p:cNvSpPr>
          <p:nvPr>
            <p:ph type="ctrTitle"/>
          </p:nvPr>
        </p:nvSpPr>
        <p:spPr>
          <a:xfrm>
            <a:off x="4654296" y="640080"/>
            <a:ext cx="6894576" cy="3566160"/>
          </a:xfrm>
        </p:spPr>
        <p:txBody>
          <a:bodyPr anchor="b">
            <a:normAutofit/>
          </a:bodyPr>
          <a:lstStyle/>
          <a:p>
            <a:pPr algn="l"/>
            <a:r>
              <a:rPr lang="es-ES" sz="6100" dirty="0"/>
              <a:t>Modulo 1 –Tema 2. Terminal y línea de comandos de Linux.</a:t>
            </a:r>
          </a:p>
        </p:txBody>
      </p:sp>
      <p:sp>
        <p:nvSpPr>
          <p:cNvPr id="3" name="Subtítulo 2">
            <a:extLst>
              <a:ext uri="{FF2B5EF4-FFF2-40B4-BE49-F238E27FC236}">
                <a16:creationId xmlns:a16="http://schemas.microsoft.com/office/drawing/2014/main" id="{6DA4EB4D-759A-39A9-2DE9-D7FAB2FD9D88}"/>
              </a:ext>
            </a:extLst>
          </p:cNvPr>
          <p:cNvSpPr>
            <a:spLocks noGrp="1"/>
          </p:cNvSpPr>
          <p:nvPr>
            <p:ph type="subTitle" idx="1"/>
          </p:nvPr>
        </p:nvSpPr>
        <p:spPr>
          <a:xfrm>
            <a:off x="4654296" y="4636008"/>
            <a:ext cx="6894576" cy="1572768"/>
          </a:xfrm>
        </p:spPr>
        <p:txBody>
          <a:bodyPr>
            <a:normAutofit/>
          </a:bodyPr>
          <a:lstStyle/>
          <a:p>
            <a:r>
              <a:rPr lang="es-ES" b="1" i="0" dirty="0">
                <a:effectLst/>
                <a:latin typeface="-apple-system"/>
              </a:rPr>
              <a:t>Comandos para la navegación básica en la terminal de Linux</a:t>
            </a:r>
          </a:p>
        </p:txBody>
      </p:sp>
      <p:pic>
        <p:nvPicPr>
          <p:cNvPr id="22" name="Picture 21" descr="Script de ordenador en una pantalla">
            <a:extLst>
              <a:ext uri="{FF2B5EF4-FFF2-40B4-BE49-F238E27FC236}">
                <a16:creationId xmlns:a16="http://schemas.microsoft.com/office/drawing/2014/main" id="{6D2116A8-BBD5-8201-1B12-A8D25CEDF3A1}"/>
              </a:ext>
            </a:extLst>
          </p:cNvPr>
          <p:cNvPicPr>
            <a:picLocks noChangeAspect="1"/>
          </p:cNvPicPr>
          <p:nvPr/>
        </p:nvPicPr>
        <p:blipFill rotWithShape="1">
          <a:blip r:embed="rId2"/>
          <a:srcRect l="10405" r="50177"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8"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70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fontScale="90000"/>
          </a:bodyPr>
          <a:lstStyle/>
          <a:p>
            <a:r>
              <a:rPr lang="es-ES" sz="4000" dirty="0">
                <a:solidFill>
                  <a:srgbClr val="FFFFFF"/>
                </a:solidFill>
              </a:rPr>
              <a:t>Al comienzo de la línea de órdenes aparece el usuario en la forma </a:t>
            </a:r>
            <a:r>
              <a:rPr lang="es-ES" sz="4000" dirty="0" err="1">
                <a:solidFill>
                  <a:srgbClr val="92D050"/>
                </a:solidFill>
              </a:rPr>
              <a:t>usuario@máquina:directorio</a:t>
            </a:r>
            <a:r>
              <a:rPr lang="es-ES" sz="4000" dirty="0">
                <a:solidFill>
                  <a:srgbClr val="92D050"/>
                </a:solidFill>
              </a:rPr>
              <a:t>$, </a:t>
            </a:r>
            <a:r>
              <a:rPr lang="es-ES" sz="4000" dirty="0">
                <a:solidFill>
                  <a:srgbClr val="FFFFFF"/>
                </a:solidFill>
              </a:rPr>
              <a:t>donde:</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04774" y="1541002"/>
            <a:ext cx="11991975" cy="2649648"/>
          </a:xfrm>
        </p:spPr>
        <p:txBody>
          <a:bodyPr anchor="ctr">
            <a:normAutofit/>
          </a:bodyPr>
          <a:lstStyle/>
          <a:p>
            <a:pPr marL="0" indent="0">
              <a:buNone/>
            </a:pPr>
            <a:r>
              <a:rPr lang="es-ES" sz="2000" dirty="0"/>
              <a:t>“usuario” es el nombre del usuario logado.</a:t>
            </a:r>
          </a:p>
          <a:p>
            <a:pPr marL="0" indent="0">
              <a:buNone/>
            </a:pPr>
            <a:r>
              <a:rPr lang="es-ES" sz="2000" dirty="0"/>
              <a:t>“máquina” es el nombre asignado a la máquina.</a:t>
            </a:r>
          </a:p>
          <a:p>
            <a:pPr marL="0" indent="0">
              <a:buNone/>
            </a:pPr>
            <a:r>
              <a:rPr lang="es-ES" sz="2000" dirty="0"/>
              <a:t>“directorio” es la ruta, dentro del sistema de ficheros, en la que se encuentra el usuario en ese momento.</a:t>
            </a:r>
          </a:p>
          <a:p>
            <a:pPr marL="0" indent="0">
              <a:buNone/>
            </a:pPr>
            <a:r>
              <a:rPr lang="es-ES" sz="2000" dirty="0"/>
              <a:t>El carácter especial “~” se utiliza para referirse al “HOME” del usuario, que normalmente se corresponde con la ruta “/home/&lt;usuario&gt;”. Es el espacio de ficheros dentro del sistema global asignado a ese usuario</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1666874" y="4264016"/>
            <a:ext cx="8639175" cy="2519759"/>
          </a:xfrm>
          <a:prstGeom prst="rect">
            <a:avLst/>
          </a:prstGeom>
        </p:spPr>
      </p:pic>
    </p:spTree>
    <p:extLst>
      <p:ext uri="{BB962C8B-B14F-4D97-AF65-F5344CB8AC3E}">
        <p14:creationId xmlns:p14="http://schemas.microsoft.com/office/powerpoint/2010/main" val="334805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296203"/>
          </a:xfrm>
        </p:spPr>
        <p:txBody>
          <a:bodyPr>
            <a:noAutofit/>
          </a:bodyPr>
          <a:lstStyle/>
          <a:p>
            <a:r>
              <a:rPr lang="es-ES" sz="2800" dirty="0">
                <a:solidFill>
                  <a:srgbClr val="FFFFFF"/>
                </a:solidFill>
              </a:rPr>
              <a:t>Utiliza el comando </a:t>
            </a:r>
            <a:r>
              <a:rPr lang="es-ES" sz="2800" dirty="0" err="1">
                <a:solidFill>
                  <a:srgbClr val="FFFFFF"/>
                </a:solidFill>
              </a:rPr>
              <a:t>unzip</a:t>
            </a:r>
            <a:r>
              <a:rPr lang="es-ES" sz="2800" dirty="0">
                <a:solidFill>
                  <a:srgbClr val="FFFFFF"/>
                </a:solidFill>
              </a:rPr>
              <a:t> para extraer el archivo comprimido.</a:t>
            </a:r>
            <a:br>
              <a:rPr lang="es-ES" sz="2800" dirty="0">
                <a:solidFill>
                  <a:srgbClr val="FFFFFF"/>
                </a:solidFill>
              </a:rPr>
            </a:br>
            <a:r>
              <a:rPr lang="es-ES" sz="2800" dirty="0">
                <a:solidFill>
                  <a:srgbClr val="FFFFFF"/>
                </a:solidFill>
              </a:rPr>
              <a:t> Sintaxis: </a:t>
            </a:r>
            <a:r>
              <a:rPr lang="es-ES" sz="2800" b="1" dirty="0" err="1">
                <a:solidFill>
                  <a:srgbClr val="FFFFFF"/>
                </a:solidFill>
              </a:rPr>
              <a:t>unzip</a:t>
            </a:r>
            <a:r>
              <a:rPr lang="es-ES" sz="2800" b="1" dirty="0">
                <a:solidFill>
                  <a:srgbClr val="FFFFFF"/>
                </a:solidFill>
              </a:rPr>
              <a:t> [opción] nombre_archivo.zip</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2809DFC4-D2C4-2032-C88E-55C6FE88C462}"/>
              </a:ext>
            </a:extLst>
          </p:cNvPr>
          <p:cNvSpPr txBox="1"/>
          <p:nvPr/>
        </p:nvSpPr>
        <p:spPr>
          <a:xfrm>
            <a:off x="202179" y="1672396"/>
            <a:ext cx="2838450" cy="369332"/>
          </a:xfrm>
          <a:prstGeom prst="rect">
            <a:avLst/>
          </a:prstGeom>
          <a:noFill/>
        </p:spPr>
        <p:txBody>
          <a:bodyPr wrap="square">
            <a:spAutoFit/>
          </a:bodyPr>
          <a:lstStyle/>
          <a:p>
            <a:r>
              <a:rPr lang="es-ES" b="1" dirty="0" err="1"/>
              <a:t>unzip</a:t>
            </a:r>
            <a:r>
              <a:rPr lang="es-ES" b="1" dirty="0"/>
              <a:t> comprimido.zip</a:t>
            </a:r>
          </a:p>
        </p:txBody>
      </p:sp>
      <p:pic>
        <p:nvPicPr>
          <p:cNvPr id="6" name="Imagen11">
            <a:extLst>
              <a:ext uri="{FF2B5EF4-FFF2-40B4-BE49-F238E27FC236}">
                <a16:creationId xmlns:a16="http://schemas.microsoft.com/office/drawing/2014/main" id="{BCA4ACB6-C3D7-8DBF-9C6B-FBD445FCC85B}"/>
              </a:ext>
            </a:extLst>
          </p:cNvPr>
          <p:cNvPicPr>
            <a:picLocks noGrp="1" noChangeAspect="1"/>
          </p:cNvPicPr>
          <p:nvPr>
            <p:ph idx="1"/>
          </p:nvPr>
        </p:nvPicPr>
        <p:blipFill>
          <a:blip r:embed="rId2"/>
          <a:stretch>
            <a:fillRect/>
          </a:stretch>
        </p:blipFill>
        <p:spPr bwMode="auto">
          <a:xfrm>
            <a:off x="92503" y="2409825"/>
            <a:ext cx="11987054" cy="3552825"/>
          </a:xfrm>
          <a:prstGeom prst="rect">
            <a:avLst/>
          </a:prstGeom>
        </p:spPr>
      </p:pic>
    </p:spTree>
    <p:extLst>
      <p:ext uri="{BB962C8B-B14F-4D97-AF65-F5344CB8AC3E}">
        <p14:creationId xmlns:p14="http://schemas.microsoft.com/office/powerpoint/2010/main" val="16908098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tar</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094476" cy="3305175"/>
          </a:xfrm>
        </p:spPr>
        <p:txBody>
          <a:bodyPr anchor="ctr">
            <a:normAutofit/>
          </a:bodyPr>
          <a:lstStyle/>
          <a:p>
            <a:pPr marL="0" indent="0" algn="just">
              <a:buNone/>
            </a:pPr>
            <a:r>
              <a:rPr lang="es-ES" sz="3600" dirty="0"/>
              <a:t>El comando </a:t>
            </a:r>
            <a:r>
              <a:rPr lang="es-ES" sz="3600" dirty="0" err="1"/>
              <a:t>tar</a:t>
            </a:r>
            <a:r>
              <a:rPr lang="es-ES" sz="3600" dirty="0"/>
              <a:t> archiva varios elementos en un archivo TAR, un formato similar al ZIP con compresión opcional. </a:t>
            </a:r>
          </a:p>
          <a:p>
            <a:pPr marL="0" indent="0" algn="just">
              <a:buNone/>
            </a:pPr>
            <a:r>
              <a:rPr lang="es-ES" sz="3600" dirty="0"/>
              <a:t>Sintaxis: </a:t>
            </a:r>
            <a:r>
              <a:rPr lang="es-ES" sz="3600" b="1" dirty="0" err="1"/>
              <a:t>tar</a:t>
            </a:r>
            <a:r>
              <a:rPr lang="es-ES" sz="3600" b="1" dirty="0"/>
              <a:t> [opciones] [</a:t>
            </a:r>
            <a:r>
              <a:rPr lang="es-ES" sz="3600" b="1" dirty="0" err="1"/>
              <a:t>fichero_archivo</a:t>
            </a:r>
            <a:r>
              <a:rPr lang="es-ES" sz="3600" b="1" dirty="0"/>
              <a:t>] [archivo de destino o directorio]</a:t>
            </a:r>
          </a:p>
        </p:txBody>
      </p:sp>
    </p:spTree>
    <p:extLst>
      <p:ext uri="{BB962C8B-B14F-4D97-AF65-F5344CB8AC3E}">
        <p14:creationId xmlns:p14="http://schemas.microsoft.com/office/powerpoint/2010/main" val="6134845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pic>
        <p:nvPicPr>
          <p:cNvPr id="4" name="Imagen12">
            <a:extLst>
              <a:ext uri="{FF2B5EF4-FFF2-40B4-BE49-F238E27FC236}">
                <a16:creationId xmlns:a16="http://schemas.microsoft.com/office/drawing/2014/main" id="{C3D6864B-2B54-DC0B-3EC1-E002E7C16C63}"/>
              </a:ext>
            </a:extLst>
          </p:cNvPr>
          <p:cNvPicPr>
            <a:picLocks noGrp="1" noChangeAspect="1"/>
          </p:cNvPicPr>
          <p:nvPr>
            <p:ph idx="1"/>
          </p:nvPr>
        </p:nvPicPr>
        <p:blipFill>
          <a:blip r:embed="rId2"/>
          <a:stretch>
            <a:fillRect/>
          </a:stretch>
        </p:blipFill>
        <p:spPr bwMode="auto">
          <a:xfrm>
            <a:off x="440858" y="1622745"/>
            <a:ext cx="11341568" cy="5202652"/>
          </a:xfrm>
          <a:prstGeom prst="rect">
            <a:avLst/>
          </a:prstGeom>
        </p:spPr>
      </p:pic>
    </p:spTree>
    <p:extLst>
      <p:ext uri="{BB962C8B-B14F-4D97-AF65-F5344CB8AC3E}">
        <p14:creationId xmlns:p14="http://schemas.microsoft.com/office/powerpoint/2010/main" val="14206107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313549" cy="3305175"/>
          </a:xfrm>
        </p:spPr>
        <p:txBody>
          <a:bodyPr anchor="ctr">
            <a:normAutofit/>
          </a:bodyPr>
          <a:lstStyle/>
          <a:p>
            <a:pPr marL="0" indent="0">
              <a:buNone/>
            </a:pPr>
            <a:r>
              <a:rPr lang="es-ES" dirty="0"/>
              <a:t>-c: Crea un nuevo archivo </a:t>
            </a:r>
            <a:r>
              <a:rPr lang="es-ES" dirty="0" err="1"/>
              <a:t>tar</a:t>
            </a:r>
            <a:r>
              <a:rPr lang="es-ES" dirty="0"/>
              <a:t>.</a:t>
            </a:r>
          </a:p>
          <a:p>
            <a:pPr marL="0" indent="0">
              <a:buNone/>
            </a:pPr>
            <a:r>
              <a:rPr lang="es-ES" dirty="0"/>
              <a:t>-v: Muestra información detallada sobre el proceso de creación del archivo </a:t>
            </a:r>
            <a:r>
              <a:rPr lang="es-ES" dirty="0" err="1"/>
              <a:t>tar</a:t>
            </a:r>
            <a:r>
              <a:rPr lang="es-ES" dirty="0"/>
              <a:t>.</a:t>
            </a:r>
          </a:p>
          <a:p>
            <a:pPr marL="0" indent="0">
              <a:buNone/>
            </a:pPr>
            <a:r>
              <a:rPr lang="es-ES" dirty="0"/>
              <a:t>-z: Comprime el archivo </a:t>
            </a:r>
            <a:r>
              <a:rPr lang="es-ES" dirty="0" err="1"/>
              <a:t>tar</a:t>
            </a:r>
            <a:r>
              <a:rPr lang="es-ES" dirty="0"/>
              <a:t> usando el algoritmo </a:t>
            </a:r>
            <a:r>
              <a:rPr lang="es-ES" dirty="0" err="1"/>
              <a:t>gzip</a:t>
            </a:r>
            <a:r>
              <a:rPr lang="es-ES" dirty="0"/>
              <a:t>.</a:t>
            </a:r>
          </a:p>
          <a:p>
            <a:pPr marL="0" indent="0">
              <a:buNone/>
            </a:pPr>
            <a:r>
              <a:rPr lang="es-ES" dirty="0"/>
              <a:t>-f: Especifica el nombre del archivo </a:t>
            </a:r>
            <a:r>
              <a:rPr lang="es-ES" dirty="0" err="1"/>
              <a:t>tar</a:t>
            </a:r>
            <a:r>
              <a:rPr lang="es-ES" dirty="0"/>
              <a:t>.</a:t>
            </a:r>
          </a:p>
          <a:p>
            <a:pPr marL="0" indent="0">
              <a:buNone/>
            </a:pPr>
            <a:endParaRPr lang="es-ES" sz="2000" dirty="0"/>
          </a:p>
        </p:txBody>
      </p:sp>
    </p:spTree>
    <p:extLst>
      <p:ext uri="{BB962C8B-B14F-4D97-AF65-F5344CB8AC3E}">
        <p14:creationId xmlns:p14="http://schemas.microsoft.com/office/powerpoint/2010/main" val="3614929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a:t>
            </a:r>
          </a:p>
        </p:txBody>
      </p:sp>
      <p:sp>
        <p:nvSpPr>
          <p:cNvPr id="5" name="CuadroTexto 4">
            <a:extLst>
              <a:ext uri="{FF2B5EF4-FFF2-40B4-BE49-F238E27FC236}">
                <a16:creationId xmlns:a16="http://schemas.microsoft.com/office/drawing/2014/main" id="{59A5D3AC-5A27-5181-D76B-AF104B4F7FA5}"/>
              </a:ext>
            </a:extLst>
          </p:cNvPr>
          <p:cNvSpPr txBox="1"/>
          <p:nvPr/>
        </p:nvSpPr>
        <p:spPr>
          <a:xfrm>
            <a:off x="229675" y="1668411"/>
            <a:ext cx="11732645" cy="646331"/>
          </a:xfrm>
          <a:prstGeom prst="rect">
            <a:avLst/>
          </a:prstGeom>
          <a:noFill/>
        </p:spPr>
        <p:txBody>
          <a:bodyPr wrap="square">
            <a:spAutoFit/>
          </a:bodyPr>
          <a:lstStyle/>
          <a:p>
            <a:r>
              <a:rPr lang="es-ES" b="1" dirty="0" err="1"/>
              <a:t>tar</a:t>
            </a:r>
            <a:r>
              <a:rPr lang="es-ES" b="1" dirty="0"/>
              <a:t> -</a:t>
            </a:r>
            <a:r>
              <a:rPr lang="es-ES" b="1" dirty="0" err="1"/>
              <a:t>cvf</a:t>
            </a:r>
            <a:r>
              <a:rPr lang="es-ES" b="1" dirty="0"/>
              <a:t> nuevo_ﬁchero.tar ﬁchero1 directorio2 ﬁchero3 </a:t>
            </a:r>
            <a:r>
              <a:rPr lang="es-ES" dirty="0"/>
              <a:t>: </a:t>
            </a:r>
          </a:p>
          <a:p>
            <a:r>
              <a:rPr lang="es-ES" dirty="0"/>
              <a:t>Crea “nuevo_ﬁchero.tar”, que contendrá “ﬁchero1”, todo el “directorio2” (y sus subdirectorios) y “ﬁchero3”.</a:t>
            </a:r>
          </a:p>
        </p:txBody>
      </p:sp>
      <p:pic>
        <p:nvPicPr>
          <p:cNvPr id="6" name="Imagen15">
            <a:extLst>
              <a:ext uri="{FF2B5EF4-FFF2-40B4-BE49-F238E27FC236}">
                <a16:creationId xmlns:a16="http://schemas.microsoft.com/office/drawing/2014/main" id="{07F1F824-62E8-9FF8-39E7-8AD831A02912}"/>
              </a:ext>
            </a:extLst>
          </p:cNvPr>
          <p:cNvPicPr>
            <a:picLocks noGrp="1" noChangeAspect="1"/>
          </p:cNvPicPr>
          <p:nvPr>
            <p:ph idx="1"/>
          </p:nvPr>
        </p:nvPicPr>
        <p:blipFill>
          <a:blip r:embed="rId2"/>
          <a:stretch>
            <a:fillRect/>
          </a:stretch>
        </p:blipFill>
        <p:spPr bwMode="auto">
          <a:xfrm>
            <a:off x="201612" y="2816413"/>
            <a:ext cx="11929335" cy="2755712"/>
          </a:xfrm>
          <a:prstGeom prst="rect">
            <a:avLst/>
          </a:prstGeom>
        </p:spPr>
      </p:pic>
      <p:cxnSp>
        <p:nvCxnSpPr>
          <p:cNvPr id="9" name="Conector recto 8">
            <a:extLst>
              <a:ext uri="{FF2B5EF4-FFF2-40B4-BE49-F238E27FC236}">
                <a16:creationId xmlns:a16="http://schemas.microsoft.com/office/drawing/2014/main" id="{A74819C3-7AE5-C626-5578-D4A893319D35}"/>
              </a:ext>
            </a:extLst>
          </p:cNvPr>
          <p:cNvCxnSpPr/>
          <p:nvPr/>
        </p:nvCxnSpPr>
        <p:spPr>
          <a:xfrm>
            <a:off x="229675" y="362902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F8B8E955-BE2C-9995-FA39-0C0E69B891FE}"/>
              </a:ext>
            </a:extLst>
          </p:cNvPr>
          <p:cNvCxnSpPr/>
          <p:nvPr/>
        </p:nvCxnSpPr>
        <p:spPr>
          <a:xfrm>
            <a:off x="248725" y="380047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4221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tar</a:t>
            </a:r>
            <a:r>
              <a:rPr lang="es-ES" sz="4000" dirty="0">
                <a:solidFill>
                  <a:srgbClr val="FFFFFF"/>
                </a:solidFill>
              </a:rPr>
              <a:t> -</a:t>
            </a:r>
            <a:r>
              <a:rPr lang="es-ES" sz="4000" dirty="0" err="1">
                <a:solidFill>
                  <a:srgbClr val="FFFFFF"/>
                </a:solidFill>
              </a:rPr>
              <a:t>xvf</a:t>
            </a:r>
            <a:r>
              <a:rPr lang="es-ES" sz="4000" dirty="0">
                <a:solidFill>
                  <a:srgbClr val="FFFFFF"/>
                </a:solidFill>
              </a:rPr>
              <a:t> ﬁchero.tar </a:t>
            </a:r>
          </a:p>
        </p:txBody>
      </p:sp>
      <p:sp>
        <p:nvSpPr>
          <p:cNvPr id="5" name="CuadroTexto 4">
            <a:extLst>
              <a:ext uri="{FF2B5EF4-FFF2-40B4-BE49-F238E27FC236}">
                <a16:creationId xmlns:a16="http://schemas.microsoft.com/office/drawing/2014/main" id="{B4A70D1B-CBB2-4A6A-33E6-F77668A99447}"/>
              </a:ext>
            </a:extLst>
          </p:cNvPr>
          <p:cNvSpPr txBox="1"/>
          <p:nvPr/>
        </p:nvSpPr>
        <p:spPr>
          <a:xfrm>
            <a:off x="1219200" y="1711872"/>
            <a:ext cx="9953625" cy="369332"/>
          </a:xfrm>
          <a:prstGeom prst="rect">
            <a:avLst/>
          </a:prstGeom>
          <a:noFill/>
        </p:spPr>
        <p:txBody>
          <a:bodyPr wrap="square">
            <a:spAutoFit/>
          </a:bodyPr>
          <a:lstStyle/>
          <a:p>
            <a:r>
              <a:rPr lang="es-ES" dirty="0"/>
              <a:t>Extraerá el contenido de “ﬁchero.tar” y lo dejará en el directorio en el que esté.</a:t>
            </a:r>
          </a:p>
        </p:txBody>
      </p:sp>
      <p:pic>
        <p:nvPicPr>
          <p:cNvPr id="6" name="Imagen16">
            <a:extLst>
              <a:ext uri="{FF2B5EF4-FFF2-40B4-BE49-F238E27FC236}">
                <a16:creationId xmlns:a16="http://schemas.microsoft.com/office/drawing/2014/main" id="{0BD3000A-8D1A-47F4-4C74-95E30CAF63F3}"/>
              </a:ext>
            </a:extLst>
          </p:cNvPr>
          <p:cNvPicPr>
            <a:picLocks noGrp="1" noChangeAspect="1"/>
          </p:cNvPicPr>
          <p:nvPr>
            <p:ph idx="1"/>
          </p:nvPr>
        </p:nvPicPr>
        <p:blipFill>
          <a:blip r:embed="rId2"/>
          <a:stretch>
            <a:fillRect/>
          </a:stretch>
        </p:blipFill>
        <p:spPr bwMode="auto">
          <a:xfrm>
            <a:off x="202179" y="3143251"/>
            <a:ext cx="11918421" cy="1924050"/>
          </a:xfrm>
          <a:prstGeom prst="rect">
            <a:avLst/>
          </a:prstGeom>
        </p:spPr>
      </p:pic>
    </p:spTree>
    <p:extLst>
      <p:ext uri="{BB962C8B-B14F-4D97-AF65-F5344CB8AC3E}">
        <p14:creationId xmlns:p14="http://schemas.microsoft.com/office/powerpoint/2010/main" val="40301231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gzip</a:t>
            </a:r>
            <a:r>
              <a:rPr lang="es-ES" sz="4000" dirty="0">
                <a:solidFill>
                  <a:srgbClr val="FFFFFF"/>
                </a:solidFill>
              </a:rPr>
              <a:t> : </a:t>
            </a:r>
            <a:r>
              <a:rPr lang="es-ES" sz="4000" dirty="0" err="1">
                <a:solidFill>
                  <a:srgbClr val="FFFFFF"/>
                </a:solidFill>
              </a:rPr>
              <a:t>gzip</a:t>
            </a:r>
            <a:r>
              <a:rPr lang="es-ES" sz="4000" dirty="0">
                <a:solidFill>
                  <a:srgbClr val="FFFFFF"/>
                </a:solidFill>
              </a:rPr>
              <a:t> fichero1</a:t>
            </a:r>
          </a:p>
        </p:txBody>
      </p:sp>
      <p:sp>
        <p:nvSpPr>
          <p:cNvPr id="5" name="CuadroTexto 4">
            <a:extLst>
              <a:ext uri="{FF2B5EF4-FFF2-40B4-BE49-F238E27FC236}">
                <a16:creationId xmlns:a16="http://schemas.microsoft.com/office/drawing/2014/main" id="{D045BE6B-5C89-B2F5-FDC8-C6C4C0CE9D28}"/>
              </a:ext>
            </a:extLst>
          </p:cNvPr>
          <p:cNvSpPr txBox="1"/>
          <p:nvPr/>
        </p:nvSpPr>
        <p:spPr>
          <a:xfrm>
            <a:off x="304801" y="1622745"/>
            <a:ext cx="11630024" cy="923330"/>
          </a:xfrm>
          <a:prstGeom prst="rect">
            <a:avLst/>
          </a:prstGeom>
          <a:noFill/>
        </p:spPr>
        <p:txBody>
          <a:bodyPr wrap="square">
            <a:spAutoFit/>
          </a:bodyPr>
          <a:lstStyle/>
          <a:p>
            <a:pPr algn="just"/>
            <a:r>
              <a:rPr lang="es-ES" dirty="0"/>
              <a:t>Comprime los </a:t>
            </a:r>
            <a:r>
              <a:rPr lang="es-ES" dirty="0" err="1"/>
              <a:t>ﬁcheros</a:t>
            </a:r>
            <a:r>
              <a:rPr lang="es-ES" dirty="0"/>
              <a:t> que recibe como parámetros, eliminando los originales.</a:t>
            </a:r>
          </a:p>
          <a:p>
            <a:r>
              <a:rPr lang="es-ES" b="1" dirty="0" err="1"/>
              <a:t>gzip</a:t>
            </a:r>
            <a:r>
              <a:rPr lang="es-ES" b="1" dirty="0"/>
              <a:t> ﬁchero1 </a:t>
            </a:r>
            <a:r>
              <a:rPr lang="es-ES" dirty="0"/>
              <a:t>creará en el mismo directorio la versión comprimida de “ﬁchero1” (“ﬁchero1.gz”) y eliminará “ﬁchero1”</a:t>
            </a:r>
          </a:p>
        </p:txBody>
      </p:sp>
      <p:pic>
        <p:nvPicPr>
          <p:cNvPr id="6" name="Imagen13">
            <a:extLst>
              <a:ext uri="{FF2B5EF4-FFF2-40B4-BE49-F238E27FC236}">
                <a16:creationId xmlns:a16="http://schemas.microsoft.com/office/drawing/2014/main" id="{FEE9DD86-D32A-2850-188B-1E4C589DCE4D}"/>
              </a:ext>
            </a:extLst>
          </p:cNvPr>
          <p:cNvPicPr>
            <a:picLocks noGrp="1" noChangeAspect="1"/>
          </p:cNvPicPr>
          <p:nvPr>
            <p:ph idx="1"/>
          </p:nvPr>
        </p:nvPicPr>
        <p:blipFill>
          <a:blip r:embed="rId2"/>
          <a:stretch>
            <a:fillRect/>
          </a:stretch>
        </p:blipFill>
        <p:spPr bwMode="auto">
          <a:xfrm>
            <a:off x="202179" y="3329114"/>
            <a:ext cx="11732645" cy="2518659"/>
          </a:xfrm>
          <a:prstGeom prst="rect">
            <a:avLst/>
          </a:prstGeom>
        </p:spPr>
      </p:pic>
    </p:spTree>
    <p:extLst>
      <p:ext uri="{BB962C8B-B14F-4D97-AF65-F5344CB8AC3E}">
        <p14:creationId xmlns:p14="http://schemas.microsoft.com/office/powerpoint/2010/main" val="2667736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gunzip</a:t>
            </a:r>
            <a:endParaRPr lang="es-ES" sz="4000" dirty="0">
              <a:solidFill>
                <a:srgbClr val="FFFFFF"/>
              </a:solidFill>
            </a:endParaRPr>
          </a:p>
        </p:txBody>
      </p:sp>
      <p:sp>
        <p:nvSpPr>
          <p:cNvPr id="5" name="CuadroTexto 4">
            <a:extLst>
              <a:ext uri="{FF2B5EF4-FFF2-40B4-BE49-F238E27FC236}">
                <a16:creationId xmlns:a16="http://schemas.microsoft.com/office/drawing/2014/main" id="{E75DCD4C-FC4F-7F65-29EB-C24B323C0D90}"/>
              </a:ext>
            </a:extLst>
          </p:cNvPr>
          <p:cNvSpPr txBox="1"/>
          <p:nvPr/>
        </p:nvSpPr>
        <p:spPr>
          <a:xfrm>
            <a:off x="390525" y="1590741"/>
            <a:ext cx="11258550" cy="646331"/>
          </a:xfrm>
          <a:prstGeom prst="rect">
            <a:avLst/>
          </a:prstGeom>
          <a:noFill/>
        </p:spPr>
        <p:txBody>
          <a:bodyPr wrap="square">
            <a:spAutoFit/>
          </a:bodyPr>
          <a:lstStyle/>
          <a:p>
            <a:pPr algn="ctr"/>
            <a:r>
              <a:rPr lang="es-ES" dirty="0"/>
              <a:t>Realiza la operación inversa sobre los archivos comprimidos que recibe como parámetro, restaurando los originales.</a:t>
            </a:r>
          </a:p>
        </p:txBody>
      </p:sp>
      <p:pic>
        <p:nvPicPr>
          <p:cNvPr id="6" name="Imagen14">
            <a:extLst>
              <a:ext uri="{FF2B5EF4-FFF2-40B4-BE49-F238E27FC236}">
                <a16:creationId xmlns:a16="http://schemas.microsoft.com/office/drawing/2014/main" id="{F57F2BCC-914B-5439-9D4C-8FDC9279DCFC}"/>
              </a:ext>
            </a:extLst>
          </p:cNvPr>
          <p:cNvPicPr>
            <a:picLocks noGrp="1" noChangeAspect="1"/>
          </p:cNvPicPr>
          <p:nvPr>
            <p:ph idx="1"/>
          </p:nvPr>
        </p:nvPicPr>
        <p:blipFill>
          <a:blip r:embed="rId2"/>
          <a:stretch>
            <a:fillRect/>
          </a:stretch>
        </p:blipFill>
        <p:spPr bwMode="auto">
          <a:xfrm>
            <a:off x="223770" y="2914650"/>
            <a:ext cx="11758110" cy="2524125"/>
          </a:xfrm>
          <a:prstGeom prst="rect">
            <a:avLst/>
          </a:prstGeom>
        </p:spPr>
      </p:pic>
    </p:spTree>
    <p:extLst>
      <p:ext uri="{BB962C8B-B14F-4D97-AF65-F5344CB8AC3E}">
        <p14:creationId xmlns:p14="http://schemas.microsoft.com/office/powerpoint/2010/main" val="1246301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head</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head se utiliza para mostrar las primeras líneas de un archivo de texto. A continuación, se enumeran las opciones más comunes del comando head:</a:t>
            </a:r>
          </a:p>
          <a:p>
            <a:pPr marL="0" indent="0" algn="just">
              <a:buNone/>
            </a:pPr>
            <a:endParaRPr lang="es-ES" dirty="0"/>
          </a:p>
          <a:p>
            <a:pPr marL="0" indent="0" algn="just">
              <a:buNone/>
            </a:pPr>
            <a:r>
              <a:rPr lang="es-ES" dirty="0"/>
              <a:t>-n: Especifica el número de líneas que se deben mostrar.</a:t>
            </a:r>
          </a:p>
          <a:p>
            <a:pPr marL="0" indent="0">
              <a:buNone/>
            </a:pPr>
            <a:endParaRPr lang="es-ES" sz="2000" dirty="0"/>
          </a:p>
        </p:txBody>
      </p:sp>
    </p:spTree>
    <p:extLst>
      <p:ext uri="{BB962C8B-B14F-4D97-AF65-F5344CB8AC3E}">
        <p14:creationId xmlns:p14="http://schemas.microsoft.com/office/powerpoint/2010/main" val="41013434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head -n 3 contenido.txt</a:t>
            </a:r>
          </a:p>
        </p:txBody>
      </p:sp>
      <p:pic>
        <p:nvPicPr>
          <p:cNvPr id="6" name="Marcador de contenido 5">
            <a:extLst>
              <a:ext uri="{FF2B5EF4-FFF2-40B4-BE49-F238E27FC236}">
                <a16:creationId xmlns:a16="http://schemas.microsoft.com/office/drawing/2014/main" id="{C0F4DBE1-AC52-C3EB-006D-D4A44268EC1A}"/>
              </a:ext>
            </a:extLst>
          </p:cNvPr>
          <p:cNvPicPr>
            <a:picLocks noGrp="1" noChangeAspect="1"/>
          </p:cNvPicPr>
          <p:nvPr>
            <p:ph idx="1"/>
          </p:nvPr>
        </p:nvPicPr>
        <p:blipFill>
          <a:blip r:embed="rId2"/>
          <a:stretch>
            <a:fillRect/>
          </a:stretch>
        </p:blipFill>
        <p:spPr>
          <a:xfrm>
            <a:off x="206236" y="3267076"/>
            <a:ext cx="11938239" cy="1819274"/>
          </a:xfrm>
          <a:prstGeom prst="rect">
            <a:avLst/>
          </a:prstGeom>
        </p:spPr>
      </p:pic>
      <p:sp>
        <p:nvSpPr>
          <p:cNvPr id="5" name="CuadroTexto 4">
            <a:extLst>
              <a:ext uri="{FF2B5EF4-FFF2-40B4-BE49-F238E27FC236}">
                <a16:creationId xmlns:a16="http://schemas.microsoft.com/office/drawing/2014/main" id="{D2F5A6D5-5F1A-A3AA-C7AB-F0B135345738}"/>
              </a:ext>
            </a:extLst>
          </p:cNvPr>
          <p:cNvSpPr txBox="1"/>
          <p:nvPr/>
        </p:nvSpPr>
        <p:spPr>
          <a:xfrm>
            <a:off x="914399" y="1700613"/>
            <a:ext cx="9286875" cy="523220"/>
          </a:xfrm>
          <a:prstGeom prst="rect">
            <a:avLst/>
          </a:prstGeom>
          <a:noFill/>
        </p:spPr>
        <p:txBody>
          <a:bodyPr wrap="square">
            <a:spAutoFit/>
          </a:bodyPr>
          <a:lstStyle/>
          <a:p>
            <a:pPr algn="ctr"/>
            <a:r>
              <a:rPr lang="es-ES" sz="2800" dirty="0"/>
              <a:t>Muestra las 3 primeras líneas del archivo contenido.txt</a:t>
            </a:r>
          </a:p>
        </p:txBody>
      </p:sp>
    </p:spTree>
    <p:extLst>
      <p:ext uri="{BB962C8B-B14F-4D97-AF65-F5344CB8AC3E}">
        <p14:creationId xmlns:p14="http://schemas.microsoft.com/office/powerpoint/2010/main" val="182679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84231" y="2702332"/>
            <a:ext cx="11350569" cy="3269843"/>
          </a:xfrm>
        </p:spPr>
        <p:txBody>
          <a:bodyPr anchor="ctr">
            <a:normAutofit/>
          </a:bodyPr>
          <a:lstStyle/>
          <a:p>
            <a:pPr algn="just"/>
            <a:r>
              <a:rPr lang="es-ES" sz="2400" dirty="0"/>
              <a:t>Cuando se escribe un comando para que se ejecute, hay que pulsar la tecla </a:t>
            </a:r>
            <a:r>
              <a:rPr lang="es-ES" sz="2400" dirty="0" err="1"/>
              <a:t>Enter</a:t>
            </a:r>
            <a:r>
              <a:rPr lang="es-ES" sz="2400" dirty="0"/>
              <a:t>.</a:t>
            </a:r>
          </a:p>
          <a:p>
            <a:pPr algn="just"/>
            <a:r>
              <a:rPr lang="es-ES" sz="2400" dirty="0"/>
              <a:t>Los comandos hay que teclearlos exactamente. En este sentido, las letras mayúsculas y minúsculas se consideran caracteres diferentes.</a:t>
            </a:r>
          </a:p>
          <a:p>
            <a:pPr algn="just"/>
            <a:r>
              <a:rPr lang="es-ES" sz="2400" dirty="0"/>
              <a:t>Un amplio número de comandos de la </a:t>
            </a:r>
            <a:r>
              <a:rPr lang="es-ES" sz="2400" dirty="0" err="1"/>
              <a:t>shell</a:t>
            </a:r>
            <a:r>
              <a:rPr lang="es-ES" sz="2400" dirty="0"/>
              <a:t> está pensado para trabajar directamente con el sistema de ficheros (o sistema de archivos). Por tanto, es conveniente entender cómo se organiza este sistema y cómo la </a:t>
            </a:r>
            <a:r>
              <a:rPr lang="es-ES" sz="2400" dirty="0" err="1"/>
              <a:t>shell</a:t>
            </a:r>
            <a:r>
              <a:rPr lang="es-ES" sz="2400" dirty="0"/>
              <a:t> da información sobre él.</a:t>
            </a:r>
          </a:p>
          <a:p>
            <a:pPr marL="0" indent="0">
              <a:buNone/>
            </a:pPr>
            <a:endParaRPr lang="es-ES" sz="2000" dirty="0"/>
          </a:p>
        </p:txBody>
      </p:sp>
    </p:spTree>
    <p:extLst>
      <p:ext uri="{BB962C8B-B14F-4D97-AF65-F5344CB8AC3E}">
        <p14:creationId xmlns:p14="http://schemas.microsoft.com/office/powerpoint/2010/main" val="607086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 Especifica el número de bytes que se deben mostrar. </a:t>
            </a:r>
          </a:p>
        </p:txBody>
      </p:sp>
      <p:pic>
        <p:nvPicPr>
          <p:cNvPr id="6" name="Marcador de contenido 5">
            <a:extLst>
              <a:ext uri="{FF2B5EF4-FFF2-40B4-BE49-F238E27FC236}">
                <a16:creationId xmlns:a16="http://schemas.microsoft.com/office/drawing/2014/main" id="{8ADF9DE9-F117-4BBE-0B7E-FF35BBE1FD99}"/>
              </a:ext>
            </a:extLst>
          </p:cNvPr>
          <p:cNvPicPr>
            <a:picLocks noGrp="1" noChangeAspect="1"/>
          </p:cNvPicPr>
          <p:nvPr>
            <p:ph idx="1"/>
          </p:nvPr>
        </p:nvPicPr>
        <p:blipFill>
          <a:blip r:embed="rId2"/>
          <a:stretch>
            <a:fillRect/>
          </a:stretch>
        </p:blipFill>
        <p:spPr>
          <a:xfrm>
            <a:off x="106332" y="3181350"/>
            <a:ext cx="11828493" cy="2120646"/>
          </a:xfrm>
          <a:prstGeom prst="rect">
            <a:avLst/>
          </a:prstGeom>
        </p:spPr>
      </p:pic>
      <p:sp>
        <p:nvSpPr>
          <p:cNvPr id="5" name="CuadroTexto 4">
            <a:extLst>
              <a:ext uri="{FF2B5EF4-FFF2-40B4-BE49-F238E27FC236}">
                <a16:creationId xmlns:a16="http://schemas.microsoft.com/office/drawing/2014/main" id="{9D5AD66F-DAB3-091E-6E2A-683CAA9DAC08}"/>
              </a:ext>
            </a:extLst>
          </p:cNvPr>
          <p:cNvSpPr txBox="1"/>
          <p:nvPr/>
        </p:nvSpPr>
        <p:spPr>
          <a:xfrm>
            <a:off x="459350" y="1722411"/>
            <a:ext cx="11273304" cy="646331"/>
          </a:xfrm>
          <a:prstGeom prst="rect">
            <a:avLst/>
          </a:prstGeom>
          <a:noFill/>
        </p:spPr>
        <p:txBody>
          <a:bodyPr wrap="square">
            <a:spAutoFit/>
          </a:bodyPr>
          <a:lstStyle/>
          <a:p>
            <a:r>
              <a:rPr lang="es-ES" b="1" dirty="0"/>
              <a:t>head -c 10 contenido.txt</a:t>
            </a:r>
          </a:p>
          <a:p>
            <a:r>
              <a:rPr lang="es-ES" dirty="0"/>
              <a:t>Este comando mostrará los primeros 10 bytes del archivo "contenido.txt".</a:t>
            </a:r>
          </a:p>
        </p:txBody>
      </p:sp>
    </p:spTree>
    <p:extLst>
      <p:ext uri="{BB962C8B-B14F-4D97-AF65-F5344CB8AC3E}">
        <p14:creationId xmlns:p14="http://schemas.microsoft.com/office/powerpoint/2010/main" val="27566558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tail</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buNone/>
            </a:pPr>
            <a:r>
              <a:rPr lang="es-ES" dirty="0"/>
              <a:t>El comando </a:t>
            </a:r>
            <a:r>
              <a:rPr lang="es-ES" dirty="0" err="1"/>
              <a:t>tail</a:t>
            </a:r>
            <a:r>
              <a:rPr lang="es-ES" dirty="0"/>
              <a:t> muestra las diez últimas líneas de un archivo, lo que resulta útil para comprobar nuevos datos y errores. </a:t>
            </a:r>
          </a:p>
          <a:p>
            <a:pPr marL="0" indent="0">
              <a:buNone/>
            </a:pPr>
            <a:r>
              <a:rPr lang="es-ES" dirty="0"/>
              <a:t>Sintaxis: </a:t>
            </a:r>
            <a:r>
              <a:rPr lang="es-ES" b="1" dirty="0" err="1"/>
              <a:t>tail</a:t>
            </a:r>
            <a:r>
              <a:rPr lang="es-ES" b="1" dirty="0"/>
              <a:t> [opción] archivo.txt</a:t>
            </a:r>
          </a:p>
          <a:p>
            <a:pPr marL="0" indent="0">
              <a:buNone/>
            </a:pPr>
            <a:endParaRPr lang="es-ES" sz="2000" dirty="0"/>
          </a:p>
        </p:txBody>
      </p:sp>
    </p:spTree>
    <p:extLst>
      <p:ext uri="{BB962C8B-B14F-4D97-AF65-F5344CB8AC3E}">
        <p14:creationId xmlns:p14="http://schemas.microsoft.com/office/powerpoint/2010/main" val="23481255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tail</a:t>
            </a:r>
            <a:r>
              <a:rPr lang="es-ES" sz="4000" dirty="0">
                <a:solidFill>
                  <a:srgbClr val="FFFFFF"/>
                </a:solidFill>
              </a:rPr>
              <a:t> -2 contenido.txt</a:t>
            </a:r>
          </a:p>
        </p:txBody>
      </p:sp>
      <p:pic>
        <p:nvPicPr>
          <p:cNvPr id="4" name="Marcador de contenido 3">
            <a:extLst>
              <a:ext uri="{FF2B5EF4-FFF2-40B4-BE49-F238E27FC236}">
                <a16:creationId xmlns:a16="http://schemas.microsoft.com/office/drawing/2014/main" id="{B527B8DE-9E30-BA38-90D3-BCEDF3AE617A}"/>
              </a:ext>
            </a:extLst>
          </p:cNvPr>
          <p:cNvPicPr>
            <a:picLocks noGrp="1" noChangeAspect="1"/>
          </p:cNvPicPr>
          <p:nvPr>
            <p:ph idx="1"/>
          </p:nvPr>
        </p:nvPicPr>
        <p:blipFill>
          <a:blip r:embed="rId2"/>
          <a:stretch>
            <a:fillRect/>
          </a:stretch>
        </p:blipFill>
        <p:spPr>
          <a:xfrm>
            <a:off x="132320" y="3238500"/>
            <a:ext cx="11831275" cy="1838325"/>
          </a:xfrm>
          <a:prstGeom prst="rect">
            <a:avLst/>
          </a:prstGeom>
        </p:spPr>
      </p:pic>
    </p:spTree>
    <p:extLst>
      <p:ext uri="{BB962C8B-B14F-4D97-AF65-F5344CB8AC3E}">
        <p14:creationId xmlns:p14="http://schemas.microsoft.com/office/powerpoint/2010/main" val="15215519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diff</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550"/>
            <a:ext cx="11446896" cy="4914899"/>
          </a:xfrm>
        </p:spPr>
        <p:txBody>
          <a:bodyPr anchor="ctr">
            <a:normAutofit/>
          </a:bodyPr>
          <a:lstStyle/>
          <a:p>
            <a:pPr marL="0" indent="0">
              <a:buNone/>
            </a:pPr>
            <a:r>
              <a:rPr lang="es-ES" sz="2000" dirty="0"/>
              <a:t>Compara el contenido de dos archivos y muestra las diferencias. Se utiliza para alterar un programa sin modificar el código. </a:t>
            </a:r>
          </a:p>
          <a:p>
            <a:pPr marL="0" indent="0">
              <a:buNone/>
            </a:pPr>
            <a:r>
              <a:rPr lang="es-ES" sz="2000" b="1" dirty="0" err="1"/>
              <a:t>diff</a:t>
            </a:r>
            <a:r>
              <a:rPr lang="es-ES" sz="2000" b="1" dirty="0"/>
              <a:t> [opción] archivo1 archivo2</a:t>
            </a:r>
          </a:p>
          <a:p>
            <a:pPr marL="0" indent="0">
              <a:buNone/>
            </a:pPr>
            <a:endParaRPr lang="es-ES" sz="2000" dirty="0"/>
          </a:p>
          <a:p>
            <a:pPr marL="0" indent="0">
              <a:buNone/>
            </a:pPr>
            <a:r>
              <a:rPr lang="es-ES" sz="2000" dirty="0"/>
              <a:t>A continuación, se indican algunas opciones aceptables:</a:t>
            </a:r>
          </a:p>
          <a:p>
            <a:pPr marL="0" indent="0">
              <a:buNone/>
            </a:pPr>
            <a:endParaRPr lang="es-ES" sz="2000" dirty="0"/>
          </a:p>
          <a:p>
            <a:pPr marL="0" indent="0">
              <a:buNone/>
            </a:pPr>
            <a:r>
              <a:rPr lang="es-ES" sz="2000" dirty="0"/>
              <a:t>    -c: muestra la diferencia entre dos archivos en un formulario contextual.</a:t>
            </a:r>
          </a:p>
          <a:p>
            <a:pPr marL="0" indent="0">
              <a:buNone/>
            </a:pPr>
            <a:r>
              <a:rPr lang="es-ES" sz="2000" dirty="0"/>
              <a:t>    -u: muestra la salida sin información redundante.</a:t>
            </a:r>
          </a:p>
          <a:p>
            <a:pPr marL="0" indent="0">
              <a:buNone/>
            </a:pPr>
            <a:r>
              <a:rPr lang="es-ES" sz="2000" dirty="0"/>
              <a:t>    -i: hace que el comando </a:t>
            </a:r>
            <a:r>
              <a:rPr lang="es-ES" sz="2000" dirty="0" err="1"/>
              <a:t>diff</a:t>
            </a:r>
            <a:r>
              <a:rPr lang="es-ES" sz="2000" dirty="0"/>
              <a:t> no distinga entre mayúsculas y minúsculas.</a:t>
            </a:r>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383772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diff</a:t>
            </a:r>
            <a:r>
              <a:rPr lang="es-ES" sz="4000" dirty="0">
                <a:solidFill>
                  <a:srgbClr val="FFFFFF"/>
                </a:solidFill>
              </a:rPr>
              <a:t> contenido.txt nuevo2.txt</a:t>
            </a:r>
          </a:p>
        </p:txBody>
      </p:sp>
      <p:pic>
        <p:nvPicPr>
          <p:cNvPr id="4" name="Imagen20">
            <a:extLst>
              <a:ext uri="{FF2B5EF4-FFF2-40B4-BE49-F238E27FC236}">
                <a16:creationId xmlns:a16="http://schemas.microsoft.com/office/drawing/2014/main" id="{82366522-7858-8B56-B189-D1359C308200}"/>
              </a:ext>
            </a:extLst>
          </p:cNvPr>
          <p:cNvPicPr>
            <a:picLocks noGrp="1" noChangeAspect="1"/>
          </p:cNvPicPr>
          <p:nvPr>
            <p:ph idx="1"/>
          </p:nvPr>
        </p:nvPicPr>
        <p:blipFill>
          <a:blip r:embed="rId2"/>
          <a:stretch>
            <a:fillRect/>
          </a:stretch>
        </p:blipFill>
        <p:spPr bwMode="auto">
          <a:xfrm>
            <a:off x="201612" y="3360857"/>
            <a:ext cx="11706767" cy="1590743"/>
          </a:xfrm>
          <a:prstGeom prst="rect">
            <a:avLst/>
          </a:prstGeom>
        </p:spPr>
      </p:pic>
    </p:spTree>
    <p:extLst>
      <p:ext uri="{BB962C8B-B14F-4D97-AF65-F5344CB8AC3E}">
        <p14:creationId xmlns:p14="http://schemas.microsoft.com/office/powerpoint/2010/main" val="4763910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 con -c:</a:t>
            </a:r>
          </a:p>
        </p:txBody>
      </p:sp>
      <p:pic>
        <p:nvPicPr>
          <p:cNvPr id="4" name="Imagen21">
            <a:extLst>
              <a:ext uri="{FF2B5EF4-FFF2-40B4-BE49-F238E27FC236}">
                <a16:creationId xmlns:a16="http://schemas.microsoft.com/office/drawing/2014/main" id="{95E6C9F0-620C-C780-4D95-5EF83AB7A990}"/>
              </a:ext>
            </a:extLst>
          </p:cNvPr>
          <p:cNvPicPr>
            <a:picLocks noGrp="1" noChangeAspect="1"/>
          </p:cNvPicPr>
          <p:nvPr>
            <p:ph idx="1"/>
          </p:nvPr>
        </p:nvPicPr>
        <p:blipFill>
          <a:blip r:embed="rId2"/>
          <a:stretch>
            <a:fillRect/>
          </a:stretch>
        </p:blipFill>
        <p:spPr bwMode="auto">
          <a:xfrm>
            <a:off x="35395" y="3028950"/>
            <a:ext cx="12047342" cy="2247900"/>
          </a:xfrm>
          <a:prstGeom prst="rect">
            <a:avLst/>
          </a:prstGeom>
        </p:spPr>
      </p:pic>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589159" cy="584775"/>
          </a:xfrm>
          <a:prstGeom prst="rect">
            <a:avLst/>
          </a:prstGeom>
          <a:noFill/>
        </p:spPr>
        <p:txBody>
          <a:bodyPr wrap="none" rtlCol="0">
            <a:spAutoFit/>
          </a:bodyPr>
          <a:lstStyle/>
          <a:p>
            <a:r>
              <a:rPr lang="es-ES" sz="3200" dirty="0" err="1"/>
              <a:t>diff</a:t>
            </a:r>
            <a:r>
              <a:rPr lang="es-ES" sz="3200" dirty="0"/>
              <a:t> –c contenido.txt nuevo2.txt</a:t>
            </a:r>
          </a:p>
        </p:txBody>
      </p:sp>
    </p:spTree>
    <p:extLst>
      <p:ext uri="{BB962C8B-B14F-4D97-AF65-F5344CB8AC3E}">
        <p14:creationId xmlns:p14="http://schemas.microsoft.com/office/powerpoint/2010/main" val="1022153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Con -u:</a:t>
            </a:r>
          </a:p>
        </p:txBody>
      </p:sp>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603585" cy="584775"/>
          </a:xfrm>
          <a:prstGeom prst="rect">
            <a:avLst/>
          </a:prstGeom>
          <a:noFill/>
        </p:spPr>
        <p:txBody>
          <a:bodyPr wrap="none" rtlCol="0">
            <a:spAutoFit/>
          </a:bodyPr>
          <a:lstStyle/>
          <a:p>
            <a:r>
              <a:rPr lang="es-ES" sz="3200" dirty="0" err="1"/>
              <a:t>diff</a:t>
            </a:r>
            <a:r>
              <a:rPr lang="es-ES" sz="3200" dirty="0"/>
              <a:t> –u contenido.txt nuevo2.txt</a:t>
            </a:r>
          </a:p>
        </p:txBody>
      </p:sp>
      <p:pic>
        <p:nvPicPr>
          <p:cNvPr id="7" name="Imagen22">
            <a:extLst>
              <a:ext uri="{FF2B5EF4-FFF2-40B4-BE49-F238E27FC236}">
                <a16:creationId xmlns:a16="http://schemas.microsoft.com/office/drawing/2014/main" id="{1221F411-5A6D-AF64-10B8-2F81D06357B6}"/>
              </a:ext>
            </a:extLst>
          </p:cNvPr>
          <p:cNvPicPr>
            <a:picLocks noGrp="1" noChangeAspect="1"/>
          </p:cNvPicPr>
          <p:nvPr>
            <p:ph idx="1"/>
          </p:nvPr>
        </p:nvPicPr>
        <p:blipFill>
          <a:blip r:embed="rId2"/>
          <a:stretch>
            <a:fillRect/>
          </a:stretch>
        </p:blipFill>
        <p:spPr bwMode="auto">
          <a:xfrm>
            <a:off x="276225" y="3175698"/>
            <a:ext cx="11822575" cy="1677155"/>
          </a:xfrm>
          <a:prstGeom prst="rect">
            <a:avLst/>
          </a:prstGeom>
        </p:spPr>
      </p:pic>
    </p:spTree>
    <p:extLst>
      <p:ext uri="{BB962C8B-B14F-4D97-AF65-F5344CB8AC3E}">
        <p14:creationId xmlns:p14="http://schemas.microsoft.com/office/powerpoint/2010/main" val="102380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find</a:t>
            </a:r>
            <a:endParaRPr lang="es-ES" sz="4000" dirty="0">
              <a:solidFill>
                <a:srgbClr val="FFFFFF"/>
              </a:solidFill>
            </a:endParaRPr>
          </a:p>
        </p:txBody>
      </p:sp>
      <p:sp>
        <p:nvSpPr>
          <p:cNvPr id="5" name="CuadroTexto 4">
            <a:extLst>
              <a:ext uri="{FF2B5EF4-FFF2-40B4-BE49-F238E27FC236}">
                <a16:creationId xmlns:a16="http://schemas.microsoft.com/office/drawing/2014/main" id="{3FFFA9CB-9ED0-7A36-2001-0038243B504F}"/>
              </a:ext>
            </a:extLst>
          </p:cNvPr>
          <p:cNvSpPr txBox="1"/>
          <p:nvPr/>
        </p:nvSpPr>
        <p:spPr>
          <a:xfrm>
            <a:off x="628648" y="1622745"/>
            <a:ext cx="10934700" cy="2016962"/>
          </a:xfrm>
          <a:prstGeom prst="rect">
            <a:avLst/>
          </a:prstGeom>
          <a:noFill/>
        </p:spPr>
        <p:txBody>
          <a:bodyPr wrap="square">
            <a:spAutoFit/>
          </a:bodyPr>
          <a:lstStyle/>
          <a:p>
            <a:r>
              <a:rPr lang="es-ES" dirty="0"/>
              <a:t>Se usa para buscar archivos dentro de un directorio concreto.</a:t>
            </a:r>
          </a:p>
          <a:p>
            <a:r>
              <a:rPr lang="es-ES" b="1" dirty="0" err="1"/>
              <a:t>find</a:t>
            </a:r>
            <a:r>
              <a:rPr lang="es-ES" b="1" dirty="0"/>
              <a:t> [opción] [ruta] [expresión]</a:t>
            </a:r>
          </a:p>
          <a:p>
            <a:endParaRPr lang="es-ES" b="1" dirty="0"/>
          </a:p>
          <a:p>
            <a:pPr algn="just">
              <a:lnSpc>
                <a:spcPct val="115000"/>
              </a:lnSpc>
              <a:spcAft>
                <a:spcPts val="700"/>
              </a:spcAft>
            </a:pPr>
            <a:r>
              <a:rPr lang="es-ES" sz="1800" kern="100" dirty="0">
                <a:effectLst/>
                <a:latin typeface="Liberation Serif"/>
                <a:ea typeface="Noto Serif CJK SC"/>
                <a:cs typeface="Lohit Devanagari"/>
              </a:rPr>
              <a:t>Ejemplo:</a:t>
            </a:r>
          </a:p>
          <a:p>
            <a:pPr algn="just">
              <a:lnSpc>
                <a:spcPct val="115000"/>
              </a:lnSpc>
              <a:spcAft>
                <a:spcPts val="700"/>
              </a:spcAft>
            </a:pPr>
            <a:r>
              <a:rPr lang="es-ES" sz="1800" b="1" kern="100" dirty="0" err="1">
                <a:effectLst/>
                <a:latin typeface="Liberation Serif"/>
                <a:ea typeface="Noto Serif CJK SC"/>
                <a:cs typeface="Lohit Devanagari"/>
              </a:rPr>
              <a:t>find</a:t>
            </a:r>
            <a:r>
              <a:rPr lang="es-ES" sz="1800" b="1" kern="100" dirty="0">
                <a:effectLst/>
                <a:latin typeface="Liberation Serif"/>
                <a:ea typeface="Noto Serif CJK SC"/>
                <a:cs typeface="Lohit Devanagari"/>
              </a:rPr>
              <a:t> /home -</a:t>
            </a:r>
            <a:r>
              <a:rPr lang="es-ES" sz="1800" b="1" kern="100" dirty="0" err="1">
                <a:effectLst/>
                <a:latin typeface="Liberation Serif"/>
                <a:ea typeface="Noto Serif CJK SC"/>
                <a:cs typeface="Lohit Devanagari"/>
              </a:rPr>
              <a:t>name</a:t>
            </a:r>
            <a:r>
              <a:rPr lang="es-ES" sz="1800" b="1" kern="100" dirty="0">
                <a:effectLst/>
                <a:latin typeface="Liberation Serif"/>
                <a:ea typeface="Noto Serif CJK SC"/>
                <a:cs typeface="Lohit Devanagari"/>
              </a:rPr>
              <a:t> comprimido3.tar</a:t>
            </a:r>
            <a:endParaRPr lang="es-ES" sz="1800" kern="100" dirty="0">
              <a:effectLst/>
              <a:latin typeface="Liberation Serif"/>
              <a:ea typeface="Noto Serif CJK SC"/>
              <a:cs typeface="Lohit Devanagari"/>
            </a:endParaRPr>
          </a:p>
          <a:p>
            <a:endParaRPr lang="es-ES" b="1" dirty="0"/>
          </a:p>
        </p:txBody>
      </p:sp>
      <p:pic>
        <p:nvPicPr>
          <p:cNvPr id="6" name="Imagen23">
            <a:extLst>
              <a:ext uri="{FF2B5EF4-FFF2-40B4-BE49-F238E27FC236}">
                <a16:creationId xmlns:a16="http://schemas.microsoft.com/office/drawing/2014/main" id="{A054FAFE-E413-60A9-D9DA-97362A6837B6}"/>
              </a:ext>
            </a:extLst>
          </p:cNvPr>
          <p:cNvPicPr>
            <a:picLocks noGrp="1" noChangeAspect="1"/>
          </p:cNvPicPr>
          <p:nvPr>
            <p:ph idx="1"/>
          </p:nvPr>
        </p:nvPicPr>
        <p:blipFill>
          <a:blip r:embed="rId2"/>
          <a:stretch>
            <a:fillRect/>
          </a:stretch>
        </p:blipFill>
        <p:spPr bwMode="auto">
          <a:xfrm>
            <a:off x="161739" y="3903623"/>
            <a:ext cx="11752866" cy="2124812"/>
          </a:xfrm>
          <a:prstGeom prst="rect">
            <a:avLst/>
          </a:prstGeom>
        </p:spPr>
      </p:pic>
    </p:spTree>
    <p:extLst>
      <p:ext uri="{BB962C8B-B14F-4D97-AF65-F5344CB8AC3E}">
        <p14:creationId xmlns:p14="http://schemas.microsoft.com/office/powerpoint/2010/main" val="34437631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90500"/>
            <a:ext cx="11732646" cy="1323975"/>
          </a:xfrm>
        </p:spPr>
        <p:txBody>
          <a:bodyPr>
            <a:normAutofit/>
          </a:bodyPr>
          <a:lstStyle/>
          <a:p>
            <a:r>
              <a:rPr lang="es-ES" sz="4000" dirty="0">
                <a:solidFill>
                  <a:srgbClr val="FFFFFF"/>
                </a:solidFill>
              </a:rPr>
              <a:t>Actividad 6. Investigar y desarrollar algunos ejemplos con los comandos (en Linux):</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73639" y="1661398"/>
            <a:ext cx="11189725" cy="4450943"/>
          </a:xfrm>
        </p:spPr>
        <p:txBody>
          <a:bodyPr numCol="3" anchor="ctr">
            <a:normAutofit/>
          </a:bodyPr>
          <a:lstStyle/>
          <a:p>
            <a:r>
              <a:rPr lang="es-ES" sz="2400" dirty="0" err="1"/>
              <a:t>kill</a:t>
            </a:r>
            <a:endParaRPr lang="es-ES" sz="2400" dirty="0"/>
          </a:p>
          <a:p>
            <a:r>
              <a:rPr lang="es-ES" sz="2400" dirty="0" err="1"/>
              <a:t>apt-get</a:t>
            </a:r>
            <a:endParaRPr lang="es-ES" sz="2400" dirty="0"/>
          </a:p>
          <a:p>
            <a:r>
              <a:rPr lang="es-ES" sz="2400" dirty="0"/>
              <a:t>sudo</a:t>
            </a:r>
          </a:p>
          <a:p>
            <a:r>
              <a:rPr lang="es-ES" sz="2400" dirty="0"/>
              <a:t>su</a:t>
            </a:r>
          </a:p>
          <a:p>
            <a:r>
              <a:rPr lang="es-ES" sz="2400" dirty="0" err="1"/>
              <a:t>df</a:t>
            </a:r>
            <a:endParaRPr lang="es-ES" sz="2400" dirty="0"/>
          </a:p>
          <a:p>
            <a:r>
              <a:rPr lang="es-ES" sz="2400" dirty="0"/>
              <a:t>du</a:t>
            </a:r>
          </a:p>
          <a:p>
            <a:r>
              <a:rPr lang="es-ES" sz="2400" dirty="0"/>
              <a:t>ping</a:t>
            </a:r>
          </a:p>
          <a:p>
            <a:r>
              <a:rPr lang="es-ES" sz="2400" dirty="0"/>
              <a:t>top</a:t>
            </a:r>
          </a:p>
          <a:p>
            <a:r>
              <a:rPr lang="es-ES" sz="2400" dirty="0" err="1"/>
              <a:t>htop</a:t>
            </a:r>
            <a:endParaRPr lang="es-ES" sz="2400" dirty="0"/>
          </a:p>
          <a:p>
            <a:r>
              <a:rPr lang="es-ES" sz="2400" dirty="0" err="1"/>
              <a:t>ps</a:t>
            </a:r>
            <a:endParaRPr lang="es-ES" sz="2400" dirty="0"/>
          </a:p>
          <a:p>
            <a:r>
              <a:rPr lang="es-ES" sz="2400" dirty="0" err="1"/>
              <a:t>uname</a:t>
            </a:r>
            <a:endParaRPr lang="es-ES" sz="2400" dirty="0"/>
          </a:p>
          <a:p>
            <a:r>
              <a:rPr lang="es-ES" sz="2400" dirty="0" err="1"/>
              <a:t>hostname</a:t>
            </a:r>
            <a:endParaRPr lang="es-ES" sz="2400" dirty="0"/>
          </a:p>
          <a:p>
            <a:r>
              <a:rPr lang="es-ES" sz="2400" dirty="0"/>
              <a:t>time</a:t>
            </a:r>
          </a:p>
          <a:p>
            <a:r>
              <a:rPr lang="es-ES" sz="2400" dirty="0"/>
              <a:t>shutdown</a:t>
            </a:r>
          </a:p>
          <a:p>
            <a:r>
              <a:rPr lang="es-ES" sz="2400" dirty="0" err="1"/>
              <a:t>wget</a:t>
            </a:r>
            <a:endParaRPr lang="es-ES" sz="2400" dirty="0"/>
          </a:p>
          <a:p>
            <a:r>
              <a:rPr lang="es-ES" sz="2400" dirty="0" err="1"/>
              <a:t>netstat</a:t>
            </a:r>
            <a:endParaRPr lang="es-ES" sz="2400" dirty="0"/>
          </a:p>
          <a:p>
            <a:r>
              <a:rPr lang="es-ES" sz="2400" dirty="0" err="1"/>
              <a:t>history</a:t>
            </a:r>
            <a:endParaRPr lang="es-ES" sz="2400" dirty="0"/>
          </a:p>
          <a:p>
            <a:r>
              <a:rPr lang="es-ES" sz="2400" dirty="0" err="1"/>
              <a:t>man</a:t>
            </a:r>
            <a:endParaRPr lang="es-ES" sz="2400" dirty="0"/>
          </a:p>
          <a:p>
            <a:r>
              <a:rPr lang="es-ES" sz="2400" dirty="0"/>
              <a:t>echo</a:t>
            </a:r>
          </a:p>
          <a:p>
            <a:r>
              <a:rPr lang="es-ES" sz="2400" dirty="0"/>
              <a:t>cal</a:t>
            </a:r>
          </a:p>
          <a:p>
            <a:r>
              <a:rPr lang="es-ES" sz="2400" dirty="0" err="1"/>
              <a:t>ln</a:t>
            </a:r>
            <a:endParaRPr lang="es-ES" sz="2400" dirty="0"/>
          </a:p>
        </p:txBody>
      </p:sp>
      <p:sp>
        <p:nvSpPr>
          <p:cNvPr id="5" name="CuadroTexto 4">
            <a:extLst>
              <a:ext uri="{FF2B5EF4-FFF2-40B4-BE49-F238E27FC236}">
                <a16:creationId xmlns:a16="http://schemas.microsoft.com/office/drawing/2014/main" id="{4304A549-26B2-FDFD-0C60-13F48681ADE9}"/>
              </a:ext>
            </a:extLst>
          </p:cNvPr>
          <p:cNvSpPr txBox="1"/>
          <p:nvPr/>
        </p:nvSpPr>
        <p:spPr>
          <a:xfrm>
            <a:off x="249803" y="6112341"/>
            <a:ext cx="11637396" cy="707886"/>
          </a:xfrm>
          <a:prstGeom prst="rect">
            <a:avLst/>
          </a:prstGeom>
          <a:noFill/>
        </p:spPr>
        <p:txBody>
          <a:bodyPr wrap="square">
            <a:spAutoFit/>
          </a:bodyPr>
          <a:lstStyle/>
          <a:p>
            <a:pPr algn="just"/>
            <a:r>
              <a:rPr lang="es-ES" sz="2000" dirty="0"/>
              <a:t>Realizar la entrega en un documento .docx y también incluye el fichero .</a:t>
            </a:r>
            <a:r>
              <a:rPr lang="es-ES" sz="2000" dirty="0" err="1"/>
              <a:t>txt</a:t>
            </a:r>
            <a:r>
              <a:rPr lang="es-ES" sz="2000" dirty="0"/>
              <a:t> con el histórico de los comandos utilizados. Se debe hacer al menos un ejemplo de cada comando.</a:t>
            </a:r>
          </a:p>
        </p:txBody>
      </p:sp>
    </p:spTree>
    <p:extLst>
      <p:ext uri="{BB962C8B-B14F-4D97-AF65-F5344CB8AC3E}">
        <p14:creationId xmlns:p14="http://schemas.microsoft.com/office/powerpoint/2010/main" val="36047220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Edición de archivos: nano, vi</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2400" dirty="0"/>
              <a:t>Editor vi</a:t>
            </a:r>
          </a:p>
          <a:p>
            <a:pPr marL="0" indent="0" algn="just">
              <a:buNone/>
            </a:pPr>
            <a:r>
              <a:rPr lang="es-ES" sz="2400" dirty="0"/>
              <a:t>Vi es un editor de texto de pantalla completa que está presente en la mayoría de los sistemas operativos tipo Unix y Linux. Su nombre proviene de "Visual Editor". Vi es conocido por su eficiencia y su capacidad para manejar archivos de texto grandes con facilidad, así como por su potente conjunto de características.</a:t>
            </a:r>
          </a:p>
          <a:p>
            <a:pPr marL="0" indent="0" algn="just">
              <a:buNone/>
            </a:pPr>
            <a:endParaRPr lang="es-ES" sz="2000" dirty="0"/>
          </a:p>
          <a:p>
            <a:pPr marL="0" indent="0" algn="just">
              <a:buNone/>
            </a:pPr>
            <a:endParaRPr lang="es-ES" sz="2000" dirty="0"/>
          </a:p>
        </p:txBody>
      </p:sp>
    </p:spTree>
    <p:extLst>
      <p:ext uri="{BB962C8B-B14F-4D97-AF65-F5344CB8AC3E}">
        <p14:creationId xmlns:p14="http://schemas.microsoft.com/office/powerpoint/2010/main" val="2465347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lnSpcReduction="10000"/>
          </a:bodyPr>
          <a:lstStyle/>
          <a:p>
            <a:r>
              <a:rPr lang="es-ES" sz="2400" dirty="0"/>
              <a:t>El directorio raíz es “/” y es el punto de partida hacia cualquier otro fichero o directorio del sistema.</a:t>
            </a:r>
          </a:p>
          <a:p>
            <a:r>
              <a:rPr lang="es-ES" sz="2400" dirty="0"/>
              <a:t>La </a:t>
            </a:r>
            <a:r>
              <a:rPr lang="es-ES" sz="2400" u="sng" dirty="0"/>
              <a:t>jerarquía de directorios </a:t>
            </a:r>
            <a:r>
              <a:rPr lang="es-ES" sz="24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19191" y="3774734"/>
            <a:ext cx="5818135" cy="1990791"/>
          </a:xfrm>
          <a:prstGeom prst="rect">
            <a:avLst/>
          </a:prstGeom>
        </p:spPr>
      </p:pic>
    </p:spTree>
    <p:extLst>
      <p:ext uri="{BB962C8B-B14F-4D97-AF65-F5344CB8AC3E}">
        <p14:creationId xmlns:p14="http://schemas.microsoft.com/office/powerpoint/2010/main" val="576682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Editor vi</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2400" dirty="0"/>
              <a:t>vi opera en dos modos principales: el modo de comando y el modo de inserción. En el modo de comando, los usuarios pueden navegar por el texto, realizar búsquedas, realizar ediciones y ejecutar comandos. En el modo de inserción, los usuarios pueden escribir y editar el texto de la manera habitual. Esta separación de modos permite una edición eficiente y rápida una vez que el usuario se familiariza con los comandos básicos de vi.</a:t>
            </a:r>
          </a:p>
          <a:p>
            <a:pPr marL="0" indent="0" algn="just">
              <a:buNone/>
            </a:pPr>
            <a:endParaRPr lang="es-ES" sz="2000" dirty="0"/>
          </a:p>
        </p:txBody>
      </p:sp>
    </p:spTree>
    <p:extLst>
      <p:ext uri="{BB962C8B-B14F-4D97-AF65-F5344CB8AC3E}">
        <p14:creationId xmlns:p14="http://schemas.microsoft.com/office/powerpoint/2010/main" val="4557694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latin typeface="Candara" panose="020E0502030303020204" pitchFamily="34" charset="0"/>
              </a:rPr>
              <a:t>En el modo de edición, vi está esperando que se escriba el texto del fichero (por tanto, interpreta lo escrito como texto).</a:t>
            </a:r>
          </a:p>
        </p:txBody>
      </p:sp>
      <p:pic>
        <p:nvPicPr>
          <p:cNvPr id="5" name="Marcador de contenido 4">
            <a:extLst>
              <a:ext uri="{FF2B5EF4-FFF2-40B4-BE49-F238E27FC236}">
                <a16:creationId xmlns:a16="http://schemas.microsoft.com/office/drawing/2014/main" id="{6A609B9E-1174-0835-5412-4E6209CB829A}"/>
              </a:ext>
            </a:extLst>
          </p:cNvPr>
          <p:cNvPicPr>
            <a:picLocks noGrp="1" noChangeAspect="1"/>
          </p:cNvPicPr>
          <p:nvPr>
            <p:ph idx="1"/>
          </p:nvPr>
        </p:nvPicPr>
        <p:blipFill>
          <a:blip r:embed="rId2"/>
          <a:stretch>
            <a:fillRect/>
          </a:stretch>
        </p:blipFill>
        <p:spPr>
          <a:xfrm>
            <a:off x="372267" y="3096051"/>
            <a:ext cx="11447462" cy="2085122"/>
          </a:xfrm>
        </p:spPr>
      </p:pic>
    </p:spTree>
    <p:extLst>
      <p:ext uri="{BB962C8B-B14F-4D97-AF65-F5344CB8AC3E}">
        <p14:creationId xmlns:p14="http://schemas.microsoft.com/office/powerpoint/2010/main" val="1071549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04775" y="-6692"/>
            <a:ext cx="12001500" cy="1597433"/>
          </a:xfrm>
        </p:spPr>
        <p:txBody>
          <a:bodyPr>
            <a:normAutofit/>
          </a:bodyPr>
          <a:lstStyle/>
          <a:p>
            <a:pPr algn="ctr"/>
            <a:r>
              <a:rPr lang="es-ES" sz="2800" dirty="0">
                <a:solidFill>
                  <a:srgbClr val="FFFFFF"/>
                </a:solidFill>
              </a:rPr>
              <a:t>Para abrir un fichero con el editor vi basta con escribir:</a:t>
            </a:r>
            <a:br>
              <a:rPr lang="es-ES" sz="2800" dirty="0">
                <a:solidFill>
                  <a:srgbClr val="FFFFFF"/>
                </a:solidFill>
              </a:rPr>
            </a:br>
            <a:r>
              <a:rPr lang="es-ES" sz="2800" dirty="0">
                <a:solidFill>
                  <a:srgbClr val="FFFFFF"/>
                </a:solidFill>
              </a:rPr>
              <a:t> vi </a:t>
            </a:r>
            <a:r>
              <a:rPr lang="es-ES" sz="2800" dirty="0" err="1">
                <a:solidFill>
                  <a:srgbClr val="FFFFFF"/>
                </a:solidFill>
              </a:rPr>
              <a:t>nombre_archivo.algo</a:t>
            </a:r>
            <a:br>
              <a:rPr lang="es-ES" sz="2800" dirty="0">
                <a:solidFill>
                  <a:srgbClr val="FFFFFF"/>
                </a:solidFill>
              </a:rPr>
            </a:br>
            <a:r>
              <a:rPr lang="es-ES" sz="2800" dirty="0">
                <a:solidFill>
                  <a:srgbClr val="FFFFFF"/>
                </a:solidFill>
              </a:rPr>
              <a:t> Si el fichero no existe lo crea.</a:t>
            </a:r>
          </a:p>
        </p:txBody>
      </p:sp>
      <p:pic>
        <p:nvPicPr>
          <p:cNvPr id="5" name="Marcador de contenido 4">
            <a:extLst>
              <a:ext uri="{FF2B5EF4-FFF2-40B4-BE49-F238E27FC236}">
                <a16:creationId xmlns:a16="http://schemas.microsoft.com/office/drawing/2014/main" id="{2A2B4F4C-84A7-A340-8B81-03F0C557BEA2}"/>
              </a:ext>
            </a:extLst>
          </p:cNvPr>
          <p:cNvPicPr>
            <a:picLocks noGrp="1" noChangeAspect="1"/>
          </p:cNvPicPr>
          <p:nvPr>
            <p:ph idx="1"/>
          </p:nvPr>
        </p:nvPicPr>
        <p:blipFill>
          <a:blip r:embed="rId2"/>
          <a:stretch>
            <a:fillRect/>
          </a:stretch>
        </p:blipFill>
        <p:spPr>
          <a:xfrm>
            <a:off x="847023" y="1843238"/>
            <a:ext cx="10232379" cy="4937760"/>
          </a:xfrm>
        </p:spPr>
      </p:pic>
    </p:spTree>
    <p:extLst>
      <p:ext uri="{BB962C8B-B14F-4D97-AF65-F5344CB8AC3E}">
        <p14:creationId xmlns:p14="http://schemas.microsoft.com/office/powerpoint/2010/main" val="16527293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95250" y="76200"/>
            <a:ext cx="11991975" cy="1428750"/>
          </a:xfrm>
        </p:spPr>
        <p:txBody>
          <a:bodyPr>
            <a:normAutofit fontScale="90000"/>
          </a:bodyPr>
          <a:lstStyle/>
          <a:p>
            <a:pPr algn="ctr"/>
            <a:br>
              <a:rPr lang="es-ES" sz="2700" dirty="0">
                <a:solidFill>
                  <a:srgbClr val="FFFFFF"/>
                </a:solidFill>
              </a:rPr>
            </a:br>
            <a:r>
              <a:rPr lang="es-ES" sz="2600" dirty="0">
                <a:solidFill>
                  <a:srgbClr val="FFFFFF"/>
                </a:solidFill>
              </a:rPr>
              <a:t>Hemos entrado al modo edición de vi donde, todo lo que escribas lo interpreta como texto que va ser añadido al fichero. </a:t>
            </a:r>
            <a:br>
              <a:rPr lang="es-ES" sz="2600" dirty="0">
                <a:solidFill>
                  <a:srgbClr val="FFFFFF"/>
                </a:solidFill>
              </a:rPr>
            </a:br>
            <a:endParaRPr lang="es-ES" sz="2600" dirty="0">
              <a:solidFill>
                <a:srgbClr val="FFFFFF"/>
              </a:solidFill>
            </a:endParaRPr>
          </a:p>
        </p:txBody>
      </p:sp>
      <p:pic>
        <p:nvPicPr>
          <p:cNvPr id="6" name="Marcador de contenido 5">
            <a:extLst>
              <a:ext uri="{FF2B5EF4-FFF2-40B4-BE49-F238E27FC236}">
                <a16:creationId xmlns:a16="http://schemas.microsoft.com/office/drawing/2014/main" id="{AFF46431-6E02-86BC-1A30-A8F27B342E43}"/>
              </a:ext>
            </a:extLst>
          </p:cNvPr>
          <p:cNvPicPr>
            <a:picLocks noGrp="1" noChangeAspect="1"/>
          </p:cNvPicPr>
          <p:nvPr>
            <p:ph idx="1"/>
          </p:nvPr>
        </p:nvPicPr>
        <p:blipFill>
          <a:blip r:embed="rId2"/>
          <a:stretch>
            <a:fillRect/>
          </a:stretch>
        </p:blipFill>
        <p:spPr>
          <a:xfrm>
            <a:off x="201416" y="2990850"/>
            <a:ext cx="11789167" cy="2524125"/>
          </a:xfrm>
        </p:spPr>
      </p:pic>
      <p:sp>
        <p:nvSpPr>
          <p:cNvPr id="4" name="CuadroTexto 3">
            <a:extLst>
              <a:ext uri="{FF2B5EF4-FFF2-40B4-BE49-F238E27FC236}">
                <a16:creationId xmlns:a16="http://schemas.microsoft.com/office/drawing/2014/main" id="{534D649C-A3C2-2FAA-E7B3-B9E864A0B4BA}"/>
              </a:ext>
            </a:extLst>
          </p:cNvPr>
          <p:cNvSpPr txBox="1"/>
          <p:nvPr/>
        </p:nvSpPr>
        <p:spPr>
          <a:xfrm>
            <a:off x="4057650" y="2114616"/>
            <a:ext cx="4476750" cy="677108"/>
          </a:xfrm>
          <a:prstGeom prst="rect">
            <a:avLst/>
          </a:prstGeom>
          <a:noFill/>
        </p:spPr>
        <p:txBody>
          <a:bodyPr wrap="square" rtlCol="0">
            <a:spAutoFit/>
          </a:bodyPr>
          <a:lstStyle/>
          <a:p>
            <a:r>
              <a:rPr lang="es-ES" sz="2000" dirty="0">
                <a:latin typeface="Candara" panose="020E0502030303020204" pitchFamily="34" charset="0"/>
              </a:rPr>
              <a:t>Vamos a escribir cualquier texto en el:</a:t>
            </a:r>
            <a:br>
              <a:rPr lang="es-ES" sz="1800" dirty="0">
                <a:latin typeface="Candara" panose="020E0502030303020204" pitchFamily="34" charset="0"/>
              </a:rPr>
            </a:br>
            <a:endParaRPr lang="es-ES" dirty="0">
              <a:latin typeface="Candara" panose="020E0502030303020204" pitchFamily="34" charset="0"/>
            </a:endParaRPr>
          </a:p>
        </p:txBody>
      </p:sp>
    </p:spTree>
    <p:extLst>
      <p:ext uri="{BB962C8B-B14F-4D97-AF65-F5344CB8AC3E}">
        <p14:creationId xmlns:p14="http://schemas.microsoft.com/office/powerpoint/2010/main" val="3711696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Para guardar y salir debemos entrar al modo de comando, para ello escribimos los dos puntos ‘ : ’</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45054" y="1622745"/>
            <a:ext cx="11446896" cy="628650"/>
          </a:xfrm>
        </p:spPr>
        <p:txBody>
          <a:bodyPr anchor="ctr">
            <a:normAutofit/>
          </a:bodyPr>
          <a:lstStyle/>
          <a:p>
            <a:pPr marL="0" indent="0">
              <a:buNone/>
            </a:pPr>
            <a:r>
              <a:rPr lang="es-ES" sz="1800" b="0" i="0" u="none" strike="noStrike" baseline="0" dirty="0">
                <a:solidFill>
                  <a:srgbClr val="000000"/>
                </a:solidFill>
                <a:latin typeface="Aptos" panose="020B0004020202020204" pitchFamily="34" charset="0"/>
              </a:rPr>
              <a:t>Luego de escribir los dos puntos ‘:’ </a:t>
            </a:r>
            <a:r>
              <a:rPr lang="es-ES" sz="2000" b="1" i="0" u="none" strike="noStrike" baseline="0" dirty="0">
                <a:solidFill>
                  <a:srgbClr val="000000"/>
                </a:solidFill>
                <a:latin typeface="Aptos" panose="020B0004020202020204" pitchFamily="34" charset="0"/>
              </a:rPr>
              <a:t>vi</a:t>
            </a:r>
            <a:r>
              <a:rPr lang="es-ES" sz="1800" b="0" i="0" u="none" strike="noStrike" baseline="0" dirty="0">
                <a:solidFill>
                  <a:srgbClr val="000000"/>
                </a:solidFill>
                <a:latin typeface="Aptos" panose="020B0004020202020204" pitchFamily="34" charset="0"/>
              </a:rPr>
              <a:t> te lleva al modo de comandos, que se encuentra en la última fila del editor.</a:t>
            </a:r>
            <a:endParaRPr lang="es-ES" sz="2000" dirty="0"/>
          </a:p>
        </p:txBody>
      </p:sp>
      <p:pic>
        <p:nvPicPr>
          <p:cNvPr id="5" name="Imagen 4">
            <a:extLst>
              <a:ext uri="{FF2B5EF4-FFF2-40B4-BE49-F238E27FC236}">
                <a16:creationId xmlns:a16="http://schemas.microsoft.com/office/drawing/2014/main" id="{A361B935-2D7B-29B1-C071-776F4F85B19A}"/>
              </a:ext>
            </a:extLst>
          </p:cNvPr>
          <p:cNvPicPr>
            <a:picLocks noChangeAspect="1"/>
          </p:cNvPicPr>
          <p:nvPr/>
        </p:nvPicPr>
        <p:blipFill>
          <a:blip r:embed="rId2"/>
          <a:stretch>
            <a:fillRect/>
          </a:stretch>
        </p:blipFill>
        <p:spPr>
          <a:xfrm>
            <a:off x="2226577" y="2283397"/>
            <a:ext cx="8198192" cy="4349422"/>
          </a:xfrm>
          <a:prstGeom prst="rect">
            <a:avLst/>
          </a:prstGeom>
        </p:spPr>
      </p:pic>
    </p:spTree>
    <p:extLst>
      <p:ext uri="{BB962C8B-B14F-4D97-AF65-F5344CB8AC3E}">
        <p14:creationId xmlns:p14="http://schemas.microsoft.com/office/powerpoint/2010/main" val="3422155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80975"/>
            <a:ext cx="11865996" cy="1304925"/>
          </a:xfrm>
        </p:spPr>
        <p:txBody>
          <a:bodyPr>
            <a:normAutofit/>
          </a:bodyPr>
          <a:lstStyle/>
          <a:p>
            <a:pPr algn="ctr"/>
            <a:r>
              <a:rPr lang="es-ES" sz="4000" dirty="0">
                <a:solidFill>
                  <a:srgbClr val="FFFFFF"/>
                </a:solidFill>
              </a:rPr>
              <a:t>Verás que vi está a la espera de instrucciones, para guardar y salir escribimos: </a:t>
            </a:r>
            <a:r>
              <a:rPr lang="es-ES" sz="4000" dirty="0" err="1">
                <a:solidFill>
                  <a:srgbClr val="FFFFFF"/>
                </a:solidFill>
              </a:rPr>
              <a:t>wq</a:t>
            </a:r>
            <a:r>
              <a:rPr lang="es-ES" sz="4000" dirty="0">
                <a:solidFill>
                  <a:srgbClr val="FFFFFF"/>
                </a:solidFill>
              </a:rPr>
              <a:t> y luego </a:t>
            </a:r>
            <a:r>
              <a:rPr lang="es-ES" sz="4000" dirty="0" err="1">
                <a:solidFill>
                  <a:srgbClr val="FFFFFF"/>
                </a:solidFill>
              </a:rPr>
              <a:t>Enter</a:t>
            </a:r>
            <a:r>
              <a:rPr lang="es-ES" sz="4000" dirty="0">
                <a:solidFill>
                  <a:srgbClr val="FFFFFF"/>
                </a:solidFill>
              </a:rPr>
              <a:t>.</a:t>
            </a:r>
          </a:p>
        </p:txBody>
      </p:sp>
      <p:pic>
        <p:nvPicPr>
          <p:cNvPr id="5" name="Marcador de contenido 4">
            <a:extLst>
              <a:ext uri="{FF2B5EF4-FFF2-40B4-BE49-F238E27FC236}">
                <a16:creationId xmlns:a16="http://schemas.microsoft.com/office/drawing/2014/main" id="{5C8B33DD-4533-0E6D-470A-9588065167B6}"/>
              </a:ext>
            </a:extLst>
          </p:cNvPr>
          <p:cNvPicPr>
            <a:picLocks noGrp="1" noChangeAspect="1"/>
          </p:cNvPicPr>
          <p:nvPr>
            <p:ph idx="1"/>
          </p:nvPr>
        </p:nvPicPr>
        <p:blipFill>
          <a:blip r:embed="rId2"/>
          <a:stretch>
            <a:fillRect/>
          </a:stretch>
        </p:blipFill>
        <p:spPr>
          <a:xfrm>
            <a:off x="2341881" y="2409825"/>
            <a:ext cx="7014831" cy="2447925"/>
          </a:xfrm>
        </p:spPr>
      </p:pic>
    </p:spTree>
    <p:extLst>
      <p:ext uri="{BB962C8B-B14F-4D97-AF65-F5344CB8AC3E}">
        <p14:creationId xmlns:p14="http://schemas.microsoft.com/office/powerpoint/2010/main" val="20073487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6200"/>
            <a:ext cx="11732646" cy="1343025"/>
          </a:xfrm>
        </p:spPr>
        <p:txBody>
          <a:bodyPr>
            <a:normAutofit/>
          </a:bodyPr>
          <a:lstStyle/>
          <a:p>
            <a:pPr algn="ctr"/>
            <a:r>
              <a:rPr lang="es-ES" sz="4000" dirty="0">
                <a:solidFill>
                  <a:srgbClr val="FFFFFF"/>
                </a:solidFill>
              </a:rPr>
              <a:t>Una vez que guarda y sale del editor, nos lleva de nuevo a la terminal</a:t>
            </a:r>
          </a:p>
        </p:txBody>
      </p:sp>
      <p:pic>
        <p:nvPicPr>
          <p:cNvPr id="5" name="Marcador de contenido 4">
            <a:extLst>
              <a:ext uri="{FF2B5EF4-FFF2-40B4-BE49-F238E27FC236}">
                <a16:creationId xmlns:a16="http://schemas.microsoft.com/office/drawing/2014/main" id="{73FD4700-9381-2E7C-C1B6-CCB893E72FEE}"/>
              </a:ext>
            </a:extLst>
          </p:cNvPr>
          <p:cNvPicPr>
            <a:picLocks noGrp="1" noChangeAspect="1"/>
          </p:cNvPicPr>
          <p:nvPr>
            <p:ph idx="1"/>
          </p:nvPr>
        </p:nvPicPr>
        <p:blipFill>
          <a:blip r:embed="rId2"/>
          <a:stretch>
            <a:fillRect/>
          </a:stretch>
        </p:blipFill>
        <p:spPr>
          <a:xfrm>
            <a:off x="2212514" y="2374491"/>
            <a:ext cx="7711975" cy="1470315"/>
          </a:xfrm>
        </p:spPr>
      </p:pic>
      <p:sp>
        <p:nvSpPr>
          <p:cNvPr id="7" name="CuadroTexto 6">
            <a:extLst>
              <a:ext uri="{FF2B5EF4-FFF2-40B4-BE49-F238E27FC236}">
                <a16:creationId xmlns:a16="http://schemas.microsoft.com/office/drawing/2014/main" id="{F2AFC502-B029-96FE-8172-FADE07F0B4A3}"/>
              </a:ext>
            </a:extLst>
          </p:cNvPr>
          <p:cNvSpPr txBox="1"/>
          <p:nvPr/>
        </p:nvSpPr>
        <p:spPr>
          <a:xfrm>
            <a:off x="438150" y="5139233"/>
            <a:ext cx="11496675" cy="523220"/>
          </a:xfrm>
          <a:prstGeom prst="rect">
            <a:avLst/>
          </a:prstGeom>
          <a:noFill/>
        </p:spPr>
        <p:txBody>
          <a:bodyPr wrap="square">
            <a:spAutoFit/>
          </a:bodyPr>
          <a:lstStyle/>
          <a:p>
            <a:r>
              <a:rPr lang="es-ES" sz="2800" b="0" i="0" u="none" strike="noStrike" baseline="0" dirty="0">
                <a:solidFill>
                  <a:srgbClr val="000000"/>
                </a:solidFill>
                <a:latin typeface="Aptos" panose="020B0004020202020204" pitchFamily="34" charset="0"/>
              </a:rPr>
              <a:t>Podemos visualizar el archivo con </a:t>
            </a:r>
            <a:r>
              <a:rPr lang="es-ES" sz="2800" b="0" i="0" u="none" strike="noStrike" baseline="0" dirty="0" err="1">
                <a:solidFill>
                  <a:srgbClr val="000000"/>
                </a:solidFill>
                <a:latin typeface="Aptos" panose="020B0004020202020204" pitchFamily="34" charset="0"/>
              </a:rPr>
              <a:t>cat</a:t>
            </a:r>
            <a:r>
              <a:rPr lang="es-ES" sz="2800" b="0" i="0" u="none" strike="noStrike" baseline="0" dirty="0">
                <a:solidFill>
                  <a:srgbClr val="000000"/>
                </a:solidFill>
                <a:latin typeface="Aptos" panose="020B0004020202020204" pitchFamily="34" charset="0"/>
              </a:rPr>
              <a:t> para verificar los cambios: </a:t>
            </a:r>
            <a:r>
              <a:rPr lang="es-ES" sz="2800" b="1" i="0" u="none" strike="noStrike" baseline="0" dirty="0" err="1">
                <a:solidFill>
                  <a:srgbClr val="000000"/>
                </a:solidFill>
                <a:latin typeface="Aptos" panose="020B0004020202020204" pitchFamily="34" charset="0"/>
              </a:rPr>
              <a:t>cat</a:t>
            </a:r>
            <a:r>
              <a:rPr lang="es-ES" sz="2800" b="1" i="0" u="none" strike="noStrike" baseline="0" dirty="0">
                <a:solidFill>
                  <a:srgbClr val="000000"/>
                </a:solidFill>
                <a:latin typeface="Aptos" panose="020B0004020202020204" pitchFamily="34" charset="0"/>
              </a:rPr>
              <a:t> p.txt</a:t>
            </a:r>
            <a:endParaRPr lang="es-ES" sz="2800" dirty="0"/>
          </a:p>
        </p:txBody>
      </p:sp>
    </p:spTree>
    <p:extLst>
      <p:ext uri="{BB962C8B-B14F-4D97-AF65-F5344CB8AC3E}">
        <p14:creationId xmlns:p14="http://schemas.microsoft.com/office/powerpoint/2010/main" val="4335700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Comandos de vi:</a:t>
            </a:r>
          </a:p>
        </p:txBody>
      </p:sp>
      <p:pic>
        <p:nvPicPr>
          <p:cNvPr id="5" name="Marcador de contenido 4">
            <a:extLst>
              <a:ext uri="{FF2B5EF4-FFF2-40B4-BE49-F238E27FC236}">
                <a16:creationId xmlns:a16="http://schemas.microsoft.com/office/drawing/2014/main" id="{0D2249D4-71A4-140C-C6A1-34A0B671C421}"/>
              </a:ext>
            </a:extLst>
          </p:cNvPr>
          <p:cNvPicPr>
            <a:picLocks noGrp="1" noChangeAspect="1"/>
          </p:cNvPicPr>
          <p:nvPr>
            <p:ph idx="1"/>
          </p:nvPr>
        </p:nvPicPr>
        <p:blipFill>
          <a:blip r:embed="rId2"/>
          <a:stretch>
            <a:fillRect/>
          </a:stretch>
        </p:blipFill>
        <p:spPr>
          <a:xfrm>
            <a:off x="202179" y="2293215"/>
            <a:ext cx="11804744" cy="3688486"/>
          </a:xfrm>
        </p:spPr>
      </p:pic>
    </p:spTree>
    <p:extLst>
      <p:ext uri="{BB962C8B-B14F-4D97-AF65-F5344CB8AC3E}">
        <p14:creationId xmlns:p14="http://schemas.microsoft.com/office/powerpoint/2010/main" val="3287939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Actividad 7</a:t>
            </a:r>
          </a:p>
        </p:txBody>
      </p:sp>
      <p:sp>
        <p:nvSpPr>
          <p:cNvPr id="11" name="Marcador de contenido 10">
            <a:extLst>
              <a:ext uri="{FF2B5EF4-FFF2-40B4-BE49-F238E27FC236}">
                <a16:creationId xmlns:a16="http://schemas.microsoft.com/office/drawing/2014/main" id="{47CB012F-664D-402D-EA43-46DD493AC25D}"/>
              </a:ext>
            </a:extLst>
          </p:cNvPr>
          <p:cNvSpPr>
            <a:spLocks noGrp="1"/>
          </p:cNvSpPr>
          <p:nvPr>
            <p:ph idx="1"/>
          </p:nvPr>
        </p:nvSpPr>
        <p:spPr>
          <a:xfrm>
            <a:off x="-2" y="1590741"/>
            <a:ext cx="12191998" cy="5267259"/>
          </a:xfrm>
        </p:spPr>
        <p:txBody>
          <a:bodyPr numCol="2">
            <a:normAutofit/>
          </a:bodyPr>
          <a:lstStyle/>
          <a:p>
            <a:pPr marL="85725" indent="0" algn="just">
              <a:buNone/>
            </a:pPr>
            <a:r>
              <a:rPr lang="es-ES" sz="2000" dirty="0">
                <a:latin typeface="Candara" panose="020E0502030303020204" pitchFamily="34" charset="0"/>
              </a:rPr>
              <a:t>Abre el editor Vi desde la terminal.</a:t>
            </a:r>
          </a:p>
          <a:p>
            <a:pPr marL="85725" indent="0" algn="just">
              <a:buNone/>
            </a:pPr>
            <a:r>
              <a:rPr lang="es-ES" sz="2000" dirty="0">
                <a:latin typeface="Candara" panose="020E0502030303020204" pitchFamily="34" charset="0"/>
              </a:rPr>
              <a:t>Crea un nuevo archivo llamado "p-1.txt" utilizando Vi.</a:t>
            </a:r>
          </a:p>
          <a:p>
            <a:pPr marL="85725" indent="0" algn="just">
              <a:buNone/>
            </a:pPr>
            <a:r>
              <a:rPr lang="es-ES" sz="2000" dirty="0">
                <a:latin typeface="Candara" panose="020E0502030303020204" pitchFamily="34" charset="0"/>
              </a:rPr>
              <a:t>Cambia al modo de inserción y escribe el siguiente texto:</a:t>
            </a:r>
          </a:p>
          <a:p>
            <a:pPr marL="85725" indent="0" algn="just">
              <a:buNone/>
            </a:pPr>
            <a:r>
              <a:rPr lang="es-ES" sz="2000" dirty="0">
                <a:latin typeface="Candara" panose="020E0502030303020204" pitchFamily="34" charset="0"/>
              </a:rPr>
              <a:t>Este es un ejercicio de práctica de Vi.</a:t>
            </a:r>
          </a:p>
          <a:p>
            <a:pPr marL="85725" indent="0" algn="just">
              <a:buNone/>
            </a:pPr>
            <a:r>
              <a:rPr lang="es-ES" sz="2000" dirty="0">
                <a:latin typeface="Candara" panose="020E0502030303020204" pitchFamily="34" charset="0"/>
              </a:rPr>
              <a:t>En este ejercicio, aplicaremos algunos de los principales comandos de Vi.</a:t>
            </a:r>
          </a:p>
          <a:p>
            <a:pPr marL="85725" indent="0" algn="just">
              <a:buNone/>
            </a:pPr>
            <a:r>
              <a:rPr lang="es-ES" sz="2000" dirty="0">
                <a:latin typeface="Candara" panose="020E0502030303020204" pitchFamily="34" charset="0"/>
              </a:rPr>
              <a:t>Espero que aprendas Vi.</a:t>
            </a:r>
          </a:p>
          <a:p>
            <a:pPr marL="85725" indent="0" algn="just">
              <a:buNone/>
            </a:pPr>
            <a:r>
              <a:rPr lang="es-ES" sz="2000" dirty="0">
                <a:latin typeface="Candara" panose="020E0502030303020204" pitchFamily="34" charset="0"/>
              </a:rPr>
              <a:t>Guarda los cambios y vuelve al modo de comando.</a:t>
            </a:r>
          </a:p>
          <a:p>
            <a:pPr marL="85725" indent="0" algn="just">
              <a:buNone/>
            </a:pPr>
            <a:r>
              <a:rPr lang="es-ES" sz="2000" dirty="0">
                <a:latin typeface="Candara" panose="020E0502030303020204" pitchFamily="34" charset="0"/>
              </a:rPr>
              <a:t>Navega por el texto utilizando los siguientes comandos:</a:t>
            </a:r>
          </a:p>
          <a:p>
            <a:pPr marL="85725" indent="0" algn="just">
              <a:buNone/>
            </a:pPr>
            <a:r>
              <a:rPr lang="es-ES" sz="2000" dirty="0">
                <a:latin typeface="Candara" panose="020E0502030303020204" pitchFamily="34" charset="0"/>
              </a:rPr>
              <a:t>Utiliza las teclas de dirección para moverte arriba, abajo, izquierda y derecha.</a:t>
            </a:r>
          </a:p>
          <a:p>
            <a:pPr marL="85725" indent="0" algn="just">
              <a:buNone/>
            </a:pPr>
            <a:r>
              <a:rPr lang="es-ES" sz="2000" dirty="0">
                <a:latin typeface="Candara" panose="020E0502030303020204" pitchFamily="34" charset="0"/>
              </a:rPr>
              <a:t>Usa las teclas "w" y "b" para moverte hacia adelante y hacia atrás palabra por palabra.</a:t>
            </a:r>
          </a:p>
          <a:p>
            <a:pPr marL="85725" indent="0" algn="just">
              <a:buNone/>
            </a:pPr>
            <a:r>
              <a:rPr lang="es-ES" sz="2000" dirty="0">
                <a:latin typeface="Candara" panose="020E0502030303020204" pitchFamily="34" charset="0"/>
              </a:rPr>
              <a:t>Utiliza las teclas "0" y "$" para ir al principio y al final de la línea, respectivamente.</a:t>
            </a:r>
          </a:p>
          <a:p>
            <a:pPr marL="85725" indent="0" algn="just">
              <a:buNone/>
            </a:pPr>
            <a:r>
              <a:rPr lang="es-ES" sz="2000" dirty="0">
                <a:latin typeface="Candara" panose="020E0502030303020204" pitchFamily="34" charset="0"/>
              </a:rPr>
              <a:t>Realiza las siguientes acciones de edición:</a:t>
            </a:r>
          </a:p>
          <a:p>
            <a:pPr marL="85725" indent="0" algn="just">
              <a:buNone/>
            </a:pPr>
            <a:r>
              <a:rPr lang="es-ES" sz="2000" dirty="0">
                <a:latin typeface="Candara" panose="020E0502030303020204" pitchFamily="34" charset="0"/>
              </a:rPr>
              <a:t>Elimina la segunda línea del texto.</a:t>
            </a:r>
          </a:p>
          <a:p>
            <a:pPr marL="85725" indent="0" algn="just">
              <a:buNone/>
            </a:pPr>
            <a:r>
              <a:rPr lang="es-ES" sz="2000" dirty="0">
                <a:latin typeface="Candara" panose="020E0502030303020204" pitchFamily="34" charset="0"/>
              </a:rPr>
              <a:t>Copia la primera línea y pégala al final del documento.</a:t>
            </a:r>
          </a:p>
          <a:p>
            <a:pPr marL="85725" indent="0" algn="just">
              <a:buNone/>
            </a:pPr>
            <a:r>
              <a:rPr lang="es-ES" sz="2000" dirty="0">
                <a:latin typeface="Candara" panose="020E0502030303020204" pitchFamily="34" charset="0"/>
              </a:rPr>
              <a:t>Cambia la palabra "Esperamos" por "Espero" en la segunda línea.</a:t>
            </a:r>
          </a:p>
          <a:p>
            <a:pPr marL="542925" lvl="1" indent="0" algn="just">
              <a:buNone/>
            </a:pPr>
            <a:r>
              <a:rPr lang="es-ES" sz="1600" dirty="0">
                <a:latin typeface="Candara" panose="020E0502030303020204" pitchFamily="34" charset="0"/>
              </a:rPr>
              <a:t>-. Guarda los cambios y vuelve al modo de comando.</a:t>
            </a:r>
          </a:p>
          <a:p>
            <a:pPr marL="542925" lvl="1" indent="0" algn="just">
              <a:buNone/>
            </a:pPr>
            <a:r>
              <a:rPr lang="es-ES" sz="1600" dirty="0">
                <a:latin typeface="Candara" panose="020E0502030303020204" pitchFamily="34" charset="0"/>
              </a:rPr>
              <a:t>-. Busca la palabra "disfrutes" en el texto.</a:t>
            </a:r>
          </a:p>
          <a:p>
            <a:pPr marL="542925" lvl="1" indent="0" algn="just">
              <a:buNone/>
            </a:pPr>
            <a:r>
              <a:rPr lang="es-ES" sz="1600" dirty="0">
                <a:latin typeface="Candara" panose="020E0502030303020204" pitchFamily="34" charset="0"/>
              </a:rPr>
              <a:t>-. Reemplaza todas las ocurrencias de la palabra "Vi" por "vi" en el texto.</a:t>
            </a:r>
          </a:p>
          <a:p>
            <a:pPr marL="85725" indent="0" algn="just">
              <a:buNone/>
            </a:pPr>
            <a:r>
              <a:rPr lang="es-ES" sz="2000" dirty="0">
                <a:latin typeface="Candara" panose="020E0502030303020204" pitchFamily="34" charset="0"/>
              </a:rPr>
              <a:t>Guarda los cambios y cierra el archivo.</a:t>
            </a:r>
          </a:p>
        </p:txBody>
      </p:sp>
    </p:spTree>
    <p:extLst>
      <p:ext uri="{BB962C8B-B14F-4D97-AF65-F5344CB8AC3E}">
        <p14:creationId xmlns:p14="http://schemas.microsoft.com/office/powerpoint/2010/main" val="31983532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Visualización de archivos con formato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200" dirty="0"/>
              <a:t>El comando </a:t>
            </a:r>
            <a:r>
              <a:rPr lang="es-ES" sz="3200" dirty="0" err="1"/>
              <a:t>pr</a:t>
            </a:r>
            <a:r>
              <a:rPr lang="es-ES" sz="3200" dirty="0"/>
              <a:t> file imprime por consola el contenido de los archivos de una manera formateada, por columnas, controlando el tamaño de página y poniendo cabeceras al comienzo.</a:t>
            </a:r>
          </a:p>
          <a:p>
            <a:pPr marL="0" indent="0" algn="just">
              <a:buNone/>
            </a:pPr>
            <a:r>
              <a:rPr lang="es-ES" sz="3200" dirty="0" err="1"/>
              <a:t>pr</a:t>
            </a:r>
            <a:r>
              <a:rPr lang="es-ES" sz="3200" dirty="0"/>
              <a:t> file produce una salida estándar de 66 líneas por página, con un encabezamiento de 5 líneas: 2 en blanco, 1 de identificación y otras 2 líneas en blanco.</a:t>
            </a:r>
          </a:p>
        </p:txBody>
      </p:sp>
    </p:spTree>
    <p:extLst>
      <p:ext uri="{BB962C8B-B14F-4D97-AF65-F5344CB8AC3E}">
        <p14:creationId xmlns:p14="http://schemas.microsoft.com/office/powerpoint/2010/main" val="73706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a:bodyPr>
          <a:lstStyle/>
          <a:p>
            <a:r>
              <a:rPr lang="es-ES" sz="2000" dirty="0"/>
              <a:t>El directorio raíz es “/” y es el punto de partida hacia cualquier otro fichero o directorio del sistema.</a:t>
            </a:r>
          </a:p>
          <a:p>
            <a:r>
              <a:rPr lang="es-ES" sz="2000" dirty="0"/>
              <a:t>La </a:t>
            </a:r>
            <a:r>
              <a:rPr lang="es-ES" sz="2000" u="sng" dirty="0"/>
              <a:t>jerarquía de directorios </a:t>
            </a:r>
            <a:r>
              <a:rPr lang="es-ES" sz="20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3" y="3374684"/>
            <a:ext cx="5818135" cy="1990791"/>
          </a:xfrm>
          <a:prstGeom prst="rect">
            <a:avLst/>
          </a:prstGeom>
        </p:spPr>
      </p:pic>
    </p:spTree>
    <p:extLst>
      <p:ext uri="{BB962C8B-B14F-4D97-AF65-F5344CB8AC3E}">
        <p14:creationId xmlns:p14="http://schemas.microsoft.com/office/powerpoint/2010/main" val="24549100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Opciones de </a:t>
            </a:r>
            <a:r>
              <a:rPr lang="es-ES" sz="4000" dirty="0" err="1">
                <a:solidFill>
                  <a:srgbClr val="FFFFFF"/>
                </a:solidFill>
              </a:rPr>
              <a:t>pr</a:t>
            </a:r>
            <a:endParaRPr lang="es-ES" sz="4000" dirty="0">
              <a:solidFill>
                <a:srgbClr val="FFFFFF"/>
              </a:solidFill>
            </a:endParaRPr>
          </a:p>
        </p:txBody>
      </p:sp>
      <p:pic>
        <p:nvPicPr>
          <p:cNvPr id="5" name="Marcador de contenido 4">
            <a:extLst>
              <a:ext uri="{FF2B5EF4-FFF2-40B4-BE49-F238E27FC236}">
                <a16:creationId xmlns:a16="http://schemas.microsoft.com/office/drawing/2014/main" id="{81D29D1D-7825-F7A3-F4DE-0E7770A44A46}"/>
              </a:ext>
            </a:extLst>
          </p:cNvPr>
          <p:cNvPicPr>
            <a:picLocks noGrp="1" noChangeAspect="1"/>
          </p:cNvPicPr>
          <p:nvPr>
            <p:ph idx="1"/>
          </p:nvPr>
        </p:nvPicPr>
        <p:blipFill>
          <a:blip r:embed="rId2"/>
          <a:stretch>
            <a:fillRect/>
          </a:stretch>
        </p:blipFill>
        <p:spPr>
          <a:xfrm>
            <a:off x="253512" y="2047875"/>
            <a:ext cx="11602061" cy="4276725"/>
          </a:xfrm>
        </p:spPr>
      </p:pic>
    </p:spTree>
    <p:extLst>
      <p:ext uri="{BB962C8B-B14F-4D97-AF65-F5344CB8AC3E}">
        <p14:creationId xmlns:p14="http://schemas.microsoft.com/office/powerpoint/2010/main" val="27302281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Editor nano.</a:t>
            </a:r>
          </a:p>
        </p:txBody>
      </p:sp>
      <p:pic>
        <p:nvPicPr>
          <p:cNvPr id="5" name="Marcador de contenido 4">
            <a:extLst>
              <a:ext uri="{FF2B5EF4-FFF2-40B4-BE49-F238E27FC236}">
                <a16:creationId xmlns:a16="http://schemas.microsoft.com/office/drawing/2014/main" id="{30551487-6A2C-D0CC-2FB0-D306F6DF0F66}"/>
              </a:ext>
            </a:extLst>
          </p:cNvPr>
          <p:cNvPicPr>
            <a:picLocks noGrp="1" noChangeAspect="1"/>
          </p:cNvPicPr>
          <p:nvPr>
            <p:ph idx="1"/>
          </p:nvPr>
        </p:nvPicPr>
        <p:blipFill>
          <a:blip r:embed="rId2"/>
          <a:stretch>
            <a:fillRect/>
          </a:stretch>
        </p:blipFill>
        <p:spPr>
          <a:xfrm>
            <a:off x="202179" y="3146016"/>
            <a:ext cx="11931644" cy="2041243"/>
          </a:xfrm>
        </p:spPr>
      </p:pic>
    </p:spTree>
    <p:extLst>
      <p:ext uri="{BB962C8B-B14F-4D97-AF65-F5344CB8AC3E}">
        <p14:creationId xmlns:p14="http://schemas.microsoft.com/office/powerpoint/2010/main" val="19395605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Comandos básicos de nano:</a:t>
            </a:r>
          </a:p>
        </p:txBody>
      </p:sp>
      <p:pic>
        <p:nvPicPr>
          <p:cNvPr id="5" name="Marcador de contenido 4">
            <a:extLst>
              <a:ext uri="{FF2B5EF4-FFF2-40B4-BE49-F238E27FC236}">
                <a16:creationId xmlns:a16="http://schemas.microsoft.com/office/drawing/2014/main" id="{55C9B342-CE6C-AFA3-D25D-233B295054FC}"/>
              </a:ext>
            </a:extLst>
          </p:cNvPr>
          <p:cNvPicPr>
            <a:picLocks noGrp="1" noChangeAspect="1"/>
          </p:cNvPicPr>
          <p:nvPr>
            <p:ph idx="1"/>
          </p:nvPr>
        </p:nvPicPr>
        <p:blipFill>
          <a:blip r:embed="rId2"/>
          <a:stretch>
            <a:fillRect/>
          </a:stretch>
        </p:blipFill>
        <p:spPr>
          <a:xfrm>
            <a:off x="306954" y="1650584"/>
            <a:ext cx="11732646" cy="5099432"/>
          </a:xfrm>
        </p:spPr>
      </p:pic>
    </p:spTree>
    <p:extLst>
      <p:ext uri="{BB962C8B-B14F-4D97-AF65-F5344CB8AC3E}">
        <p14:creationId xmlns:p14="http://schemas.microsoft.com/office/powerpoint/2010/main" val="23323716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419225"/>
          </a:xfrm>
        </p:spPr>
        <p:txBody>
          <a:bodyPr>
            <a:noAutofit/>
          </a:bodyPr>
          <a:lstStyle/>
          <a:p>
            <a:pPr algn="ctr"/>
            <a:r>
              <a:rPr lang="es-ES" sz="2800" dirty="0">
                <a:solidFill>
                  <a:srgbClr val="FFFFFF"/>
                </a:solidFill>
              </a:rPr>
              <a:t>Ejemplo. Comenzamos por crear un archivo con nano, escribimos: nano p2.txt.</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6A4E47B8-3043-17C9-B25C-5C5937FA9BCB}"/>
              </a:ext>
            </a:extLst>
          </p:cNvPr>
          <p:cNvSpPr txBox="1"/>
          <p:nvPr/>
        </p:nvSpPr>
        <p:spPr>
          <a:xfrm>
            <a:off x="114300" y="1563476"/>
            <a:ext cx="5556937" cy="461665"/>
          </a:xfrm>
          <a:prstGeom prst="rect">
            <a:avLst/>
          </a:prstGeom>
          <a:noFill/>
        </p:spPr>
        <p:txBody>
          <a:bodyPr wrap="square">
            <a:spAutoFit/>
          </a:bodyPr>
          <a:lstStyle/>
          <a:p>
            <a:pPr algn="ctr"/>
            <a:r>
              <a:rPr lang="es-ES" sz="2400" dirty="0"/>
              <a:t>Se abrirá el editor de textos de nano:</a:t>
            </a:r>
          </a:p>
        </p:txBody>
      </p:sp>
      <p:pic>
        <p:nvPicPr>
          <p:cNvPr id="15" name="Marcador de contenido 14">
            <a:extLst>
              <a:ext uri="{FF2B5EF4-FFF2-40B4-BE49-F238E27FC236}">
                <a16:creationId xmlns:a16="http://schemas.microsoft.com/office/drawing/2014/main" id="{FE6CAB72-F7D0-B4BA-EF82-5B8A2E6276BE}"/>
              </a:ext>
            </a:extLst>
          </p:cNvPr>
          <p:cNvPicPr>
            <a:picLocks noGrp="1" noChangeAspect="1"/>
          </p:cNvPicPr>
          <p:nvPr>
            <p:ph idx="1"/>
          </p:nvPr>
        </p:nvPicPr>
        <p:blipFill>
          <a:blip r:embed="rId2"/>
          <a:stretch>
            <a:fillRect/>
          </a:stretch>
        </p:blipFill>
        <p:spPr>
          <a:xfrm>
            <a:off x="1066800" y="2169392"/>
            <a:ext cx="10411996" cy="4639710"/>
          </a:xfrm>
        </p:spPr>
      </p:pic>
    </p:spTree>
    <p:extLst>
      <p:ext uri="{BB962C8B-B14F-4D97-AF65-F5344CB8AC3E}">
        <p14:creationId xmlns:p14="http://schemas.microsoft.com/office/powerpoint/2010/main" val="410015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b="0" i="0" u="none" strike="noStrike" baseline="0" dirty="0">
                <a:solidFill>
                  <a:srgbClr val="FFFFFF"/>
                </a:solidFill>
                <a:latin typeface="Aptos" panose="020B0004020202020204" pitchFamily="34" charset="0"/>
              </a:rPr>
              <a:t>Escribe el siguiente texto en el editor:</a:t>
            </a:r>
            <a:endParaRPr lang="es-ES" sz="60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buNone/>
            </a:pPr>
            <a:r>
              <a:rPr lang="es-ES" sz="1800" b="0" i="0" u="none" strike="noStrike" baseline="0" dirty="0">
                <a:latin typeface="Aptos" panose="020B0004020202020204" pitchFamily="34" charset="0"/>
              </a:rPr>
              <a:t>Este es un archivo de ejemplo creado con Nano.</a:t>
            </a:r>
          </a:p>
          <a:p>
            <a:pPr marL="0" indent="0">
              <a:buNone/>
            </a:pPr>
            <a:r>
              <a:rPr lang="es-ES" sz="1800" b="0" i="0" u="none" strike="noStrike" baseline="0" dirty="0">
                <a:latin typeface="Aptos" panose="020B0004020202020204" pitchFamily="34" charset="0"/>
              </a:rPr>
              <a:t>En esta clase aprenderemos a utilizar Nano para editar texto en Unix/Linux. </a:t>
            </a:r>
            <a:r>
              <a:rPr lang="es-ES" sz="1800" b="0" i="0" u="none" strike="noStrike" baseline="0" dirty="0">
                <a:solidFill>
                  <a:srgbClr val="FFFFFF"/>
                </a:solidFill>
                <a:latin typeface="Aptos" panose="020B0004020202020204" pitchFamily="34" charset="0"/>
              </a:rPr>
              <a:t>ano:</a:t>
            </a:r>
            <a:endParaRPr lang="es-ES" dirty="0"/>
          </a:p>
        </p:txBody>
      </p:sp>
      <p:pic>
        <p:nvPicPr>
          <p:cNvPr id="7" name="Imagen 6">
            <a:extLst>
              <a:ext uri="{FF2B5EF4-FFF2-40B4-BE49-F238E27FC236}">
                <a16:creationId xmlns:a16="http://schemas.microsoft.com/office/drawing/2014/main" id="{7BDEC4CE-5C0B-E768-CB0A-A31F87F1F49B}"/>
              </a:ext>
            </a:extLst>
          </p:cNvPr>
          <p:cNvPicPr>
            <a:picLocks noChangeAspect="1"/>
          </p:cNvPicPr>
          <p:nvPr/>
        </p:nvPicPr>
        <p:blipFill>
          <a:blip r:embed="rId2"/>
          <a:stretch>
            <a:fillRect/>
          </a:stretch>
        </p:blipFill>
        <p:spPr>
          <a:xfrm>
            <a:off x="459350" y="2785583"/>
            <a:ext cx="11367579" cy="1913963"/>
          </a:xfrm>
          <a:prstGeom prst="rect">
            <a:avLst/>
          </a:prstGeom>
        </p:spPr>
      </p:pic>
      <p:sp>
        <p:nvSpPr>
          <p:cNvPr id="11" name="CuadroTexto 10">
            <a:extLst>
              <a:ext uri="{FF2B5EF4-FFF2-40B4-BE49-F238E27FC236}">
                <a16:creationId xmlns:a16="http://schemas.microsoft.com/office/drawing/2014/main" id="{DA220350-D2C1-05E0-039E-26A19F6D8BD0}"/>
              </a:ext>
            </a:extLst>
          </p:cNvPr>
          <p:cNvSpPr txBox="1"/>
          <p:nvPr/>
        </p:nvSpPr>
        <p:spPr>
          <a:xfrm>
            <a:off x="838200" y="5253633"/>
            <a:ext cx="11096625" cy="1200329"/>
          </a:xfrm>
          <a:prstGeom prst="rect">
            <a:avLst/>
          </a:prstGeom>
          <a:noFill/>
        </p:spPr>
        <p:txBody>
          <a:bodyPr wrap="square">
            <a:spAutoFit/>
          </a:bodyPr>
          <a:lstStyle/>
          <a:p>
            <a:r>
              <a:rPr lang="es-ES" sz="2400" dirty="0"/>
              <a:t>Puedes usar las teclas de dirección para moverte por el texto y realizar ediciones necesarias.</a:t>
            </a:r>
          </a:p>
          <a:p>
            <a:r>
              <a:rPr lang="es-ES" sz="2400" dirty="0"/>
              <a:t>Para guardar el archivo, presiona </a:t>
            </a:r>
            <a:r>
              <a:rPr lang="es-ES" sz="2400" dirty="0" err="1"/>
              <a:t>Ctrl</a:t>
            </a:r>
            <a:r>
              <a:rPr lang="es-ES" sz="2400" dirty="0"/>
              <a:t> + O.</a:t>
            </a:r>
          </a:p>
        </p:txBody>
      </p:sp>
    </p:spTree>
    <p:extLst>
      <p:ext uri="{BB962C8B-B14F-4D97-AF65-F5344CB8AC3E}">
        <p14:creationId xmlns:p14="http://schemas.microsoft.com/office/powerpoint/2010/main" val="32469447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800" b="0" i="0" u="none" strike="noStrike" baseline="0" dirty="0" err="1">
                <a:solidFill>
                  <a:srgbClr val="FFFFFF"/>
                </a:solidFill>
                <a:latin typeface="Aptos" panose="020B0004020202020204" pitchFamily="34" charset="0"/>
              </a:rPr>
              <a:t>Ctrl</a:t>
            </a:r>
            <a:r>
              <a:rPr lang="es-ES" sz="4800" b="0" i="0" u="none" strike="noStrike" baseline="0" dirty="0">
                <a:solidFill>
                  <a:srgbClr val="FFFFFF"/>
                </a:solidFill>
                <a:latin typeface="Aptos" panose="020B0004020202020204" pitchFamily="34" charset="0"/>
              </a:rPr>
              <a:t> + O</a:t>
            </a:r>
            <a:endParaRPr lang="es-ES" sz="88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0AD5FF98-B6F7-E18A-3B13-1864DA9C7E46}"/>
              </a:ext>
            </a:extLst>
          </p:cNvPr>
          <p:cNvPicPr>
            <a:picLocks noChangeAspect="1"/>
          </p:cNvPicPr>
          <p:nvPr/>
        </p:nvPicPr>
        <p:blipFill>
          <a:blip r:embed="rId2"/>
          <a:stretch>
            <a:fillRect/>
          </a:stretch>
        </p:blipFill>
        <p:spPr>
          <a:xfrm>
            <a:off x="1931427" y="1536724"/>
            <a:ext cx="8222221" cy="5321276"/>
          </a:xfrm>
          <a:prstGeom prst="rect">
            <a:avLst/>
          </a:prstGeom>
        </p:spPr>
      </p:pic>
    </p:spTree>
    <p:extLst>
      <p:ext uri="{BB962C8B-B14F-4D97-AF65-F5344CB8AC3E}">
        <p14:creationId xmlns:p14="http://schemas.microsoft.com/office/powerpoint/2010/main" val="243718253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6692"/>
            <a:ext cx="11732646" cy="1454492"/>
          </a:xfrm>
        </p:spPr>
        <p:txBody>
          <a:bodyPr>
            <a:noAutofit/>
          </a:bodyPr>
          <a:lstStyle/>
          <a:p>
            <a:pPr algn="just"/>
            <a:r>
              <a:rPr lang="es-ES" sz="2800" dirty="0">
                <a:solidFill>
                  <a:srgbClr val="FFFFFF"/>
                </a:solidFill>
              </a:rPr>
              <a:t>Se te pedirá que confirmes el nombre del archivo. Si es un nuevo archivo, puedes simplemente presionar </a:t>
            </a:r>
            <a:r>
              <a:rPr lang="es-ES" sz="2800" dirty="0" err="1">
                <a:solidFill>
                  <a:srgbClr val="FFFFFF"/>
                </a:solidFill>
              </a:rPr>
              <a:t>Enter</a:t>
            </a:r>
            <a:r>
              <a:rPr lang="es-ES" sz="2800" dirty="0">
                <a:solidFill>
                  <a:srgbClr val="FFFFFF"/>
                </a:solidFill>
              </a:rPr>
              <a:t> para confirmar el nombre predeterminado, o puedes escribir un nombre diferente y luego presionar </a:t>
            </a:r>
            <a:r>
              <a:rPr lang="es-ES" sz="2800" dirty="0" err="1">
                <a:solidFill>
                  <a:srgbClr val="FFFFFF"/>
                </a:solidFill>
              </a:rPr>
              <a:t>Enter</a:t>
            </a:r>
            <a:r>
              <a:rPr lang="es-ES" sz="2800" dirty="0">
                <a:solidFill>
                  <a:srgbClr val="FFFFFF"/>
                </a:solidFill>
              </a:rPr>
              <a:t>.</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5F3E1020-7145-14AF-800D-353D2D0BDD91}"/>
              </a:ext>
            </a:extLst>
          </p:cNvPr>
          <p:cNvPicPr>
            <a:picLocks noChangeAspect="1"/>
          </p:cNvPicPr>
          <p:nvPr/>
        </p:nvPicPr>
        <p:blipFill>
          <a:blip r:embed="rId2"/>
          <a:stretch>
            <a:fillRect/>
          </a:stretch>
        </p:blipFill>
        <p:spPr>
          <a:xfrm>
            <a:off x="2430056" y="2661543"/>
            <a:ext cx="7276892" cy="2139275"/>
          </a:xfrm>
          <a:prstGeom prst="rect">
            <a:avLst/>
          </a:prstGeom>
        </p:spPr>
      </p:pic>
      <p:sp>
        <p:nvSpPr>
          <p:cNvPr id="7" name="CuadroTexto 6">
            <a:extLst>
              <a:ext uri="{FF2B5EF4-FFF2-40B4-BE49-F238E27FC236}">
                <a16:creationId xmlns:a16="http://schemas.microsoft.com/office/drawing/2014/main" id="{B11CFECD-D0DE-A7FD-7E24-0BF62BB5CEC3}"/>
              </a:ext>
            </a:extLst>
          </p:cNvPr>
          <p:cNvSpPr txBox="1"/>
          <p:nvPr/>
        </p:nvSpPr>
        <p:spPr>
          <a:xfrm>
            <a:off x="459350" y="5864930"/>
            <a:ext cx="11123049" cy="461665"/>
          </a:xfrm>
          <a:prstGeom prst="rect">
            <a:avLst/>
          </a:prstGeom>
          <a:noFill/>
        </p:spPr>
        <p:txBody>
          <a:bodyPr wrap="square">
            <a:spAutoFit/>
          </a:bodyPr>
          <a:lstStyle/>
          <a:p>
            <a:r>
              <a:rPr lang="es-ES" sz="2400" dirty="0"/>
              <a:t>Una vez que el archivo está guardado, puedes salir de Nano presionando </a:t>
            </a:r>
            <a:r>
              <a:rPr lang="es-ES" sz="2400" dirty="0" err="1"/>
              <a:t>Ctrl</a:t>
            </a:r>
            <a:r>
              <a:rPr lang="es-ES" sz="2400" dirty="0"/>
              <a:t> + X.</a:t>
            </a:r>
          </a:p>
        </p:txBody>
      </p:sp>
    </p:spTree>
    <p:extLst>
      <p:ext uri="{BB962C8B-B14F-4D97-AF65-F5344CB8AC3E}">
        <p14:creationId xmlns:p14="http://schemas.microsoft.com/office/powerpoint/2010/main" val="13852838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Abrir un Archivo Existente en Nano</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sp>
        <p:nvSpPr>
          <p:cNvPr id="4" name="CuadroTexto 3">
            <a:extLst>
              <a:ext uri="{FF2B5EF4-FFF2-40B4-BE49-F238E27FC236}">
                <a16:creationId xmlns:a16="http://schemas.microsoft.com/office/drawing/2014/main" id="{9F38F524-B3AE-BD7D-09B8-2720AED377BB}"/>
              </a:ext>
            </a:extLst>
          </p:cNvPr>
          <p:cNvSpPr txBox="1"/>
          <p:nvPr/>
        </p:nvSpPr>
        <p:spPr>
          <a:xfrm>
            <a:off x="1142999" y="2690336"/>
            <a:ext cx="10372725" cy="2246769"/>
          </a:xfrm>
          <a:prstGeom prst="rect">
            <a:avLst/>
          </a:prstGeom>
          <a:noFill/>
        </p:spPr>
        <p:txBody>
          <a:bodyPr wrap="square">
            <a:spAutoFit/>
          </a:bodyPr>
          <a:lstStyle/>
          <a:p>
            <a:pPr algn="just"/>
            <a:r>
              <a:rPr lang="es-ES" sz="2800" dirty="0"/>
              <a:t>Para abrir un archivo existente en Nano, simplemente escribe nano </a:t>
            </a:r>
            <a:r>
              <a:rPr lang="es-ES" sz="2800" dirty="0" err="1"/>
              <a:t>nombre_del_archivo</a:t>
            </a:r>
            <a:r>
              <a:rPr lang="es-ES" sz="2800" dirty="0"/>
              <a:t> en la terminal y presiona </a:t>
            </a:r>
            <a:r>
              <a:rPr lang="es-ES" sz="2800" dirty="0" err="1"/>
              <a:t>Enter</a:t>
            </a:r>
            <a:r>
              <a:rPr lang="es-ES" sz="2800" dirty="0"/>
              <a:t>.</a:t>
            </a:r>
          </a:p>
          <a:p>
            <a:pPr algn="just"/>
            <a:endParaRPr lang="es-ES" sz="2800" dirty="0"/>
          </a:p>
          <a:p>
            <a:pPr algn="just"/>
            <a:r>
              <a:rPr lang="es-ES" sz="2800" dirty="0"/>
              <a:t>Se abrirá el archivo especificado en Nano y podrás editarlo de la misma manera que lo hiciste con el nuevo archivo.</a:t>
            </a:r>
          </a:p>
        </p:txBody>
      </p:sp>
    </p:spTree>
    <p:extLst>
      <p:ext uri="{BB962C8B-B14F-4D97-AF65-F5344CB8AC3E}">
        <p14:creationId xmlns:p14="http://schemas.microsoft.com/office/powerpoint/2010/main" val="2592724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Búsqueda y Reemplazo de Texto</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56159EA7-AB3F-8785-0735-E8815E4EDCDD}"/>
              </a:ext>
            </a:extLst>
          </p:cNvPr>
          <p:cNvPicPr>
            <a:picLocks noChangeAspect="1"/>
          </p:cNvPicPr>
          <p:nvPr/>
        </p:nvPicPr>
        <p:blipFill>
          <a:blip r:embed="rId2"/>
          <a:stretch>
            <a:fillRect/>
          </a:stretch>
        </p:blipFill>
        <p:spPr>
          <a:xfrm>
            <a:off x="114300" y="1825625"/>
            <a:ext cx="11877914" cy="4270375"/>
          </a:xfrm>
          <a:prstGeom prst="rect">
            <a:avLst/>
          </a:prstGeom>
        </p:spPr>
      </p:pic>
    </p:spTree>
    <p:extLst>
      <p:ext uri="{BB962C8B-B14F-4D97-AF65-F5344CB8AC3E}">
        <p14:creationId xmlns:p14="http://schemas.microsoft.com/office/powerpoint/2010/main" val="18364998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Copiar y Pegar Bloques de Texto</a:t>
            </a:r>
          </a:p>
        </p:txBody>
      </p:sp>
      <p:pic>
        <p:nvPicPr>
          <p:cNvPr id="7" name="Marcador de contenido 6">
            <a:extLst>
              <a:ext uri="{FF2B5EF4-FFF2-40B4-BE49-F238E27FC236}">
                <a16:creationId xmlns:a16="http://schemas.microsoft.com/office/drawing/2014/main" id="{3D3FC1ED-F289-17E9-AC50-0773D62A8563}"/>
              </a:ext>
            </a:extLst>
          </p:cNvPr>
          <p:cNvPicPr>
            <a:picLocks noGrp="1" noChangeAspect="1"/>
          </p:cNvPicPr>
          <p:nvPr>
            <p:ph idx="1"/>
          </p:nvPr>
        </p:nvPicPr>
        <p:blipFill>
          <a:blip r:embed="rId2"/>
          <a:stretch>
            <a:fillRect/>
          </a:stretch>
        </p:blipFill>
        <p:spPr>
          <a:xfrm>
            <a:off x="290117" y="2400299"/>
            <a:ext cx="11847799" cy="3267075"/>
          </a:xfrm>
        </p:spPr>
      </p:pic>
    </p:spTree>
    <p:extLst>
      <p:ext uri="{BB962C8B-B14F-4D97-AF65-F5344CB8AC3E}">
        <p14:creationId xmlns:p14="http://schemas.microsoft.com/office/powerpoint/2010/main" val="189174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de los directorios</a:t>
            </a:r>
          </a:p>
        </p:txBody>
      </p:sp>
      <p:pic>
        <p:nvPicPr>
          <p:cNvPr id="7" name="Marcador de contenido 6">
            <a:extLst>
              <a:ext uri="{FF2B5EF4-FFF2-40B4-BE49-F238E27FC236}">
                <a16:creationId xmlns:a16="http://schemas.microsoft.com/office/drawing/2014/main" id="{51C6FDB0-23F3-0124-7D2B-1921E73390A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65242" y="2133600"/>
            <a:ext cx="9618454" cy="4229099"/>
          </a:xfrm>
        </p:spPr>
      </p:pic>
    </p:spTree>
    <p:extLst>
      <p:ext uri="{BB962C8B-B14F-4D97-AF65-F5344CB8AC3E}">
        <p14:creationId xmlns:p14="http://schemas.microsoft.com/office/powerpoint/2010/main" val="198275465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Guardado Automático y Recuperación de Archivos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8AEAA064-0460-FA58-8787-DEC9471CE047}"/>
              </a:ext>
            </a:extLst>
          </p:cNvPr>
          <p:cNvPicPr>
            <a:picLocks noChangeAspect="1"/>
          </p:cNvPicPr>
          <p:nvPr/>
        </p:nvPicPr>
        <p:blipFill>
          <a:blip r:embed="rId2"/>
          <a:stretch>
            <a:fillRect/>
          </a:stretch>
        </p:blipFill>
        <p:spPr>
          <a:xfrm>
            <a:off x="459350" y="2553504"/>
            <a:ext cx="11139706" cy="2817019"/>
          </a:xfrm>
          <a:prstGeom prst="rect">
            <a:avLst/>
          </a:prstGeom>
        </p:spPr>
      </p:pic>
    </p:spTree>
    <p:extLst>
      <p:ext uri="{BB962C8B-B14F-4D97-AF65-F5344CB8AC3E}">
        <p14:creationId xmlns:p14="http://schemas.microsoft.com/office/powerpoint/2010/main" val="97248871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438275"/>
          </a:xfrm>
        </p:spPr>
        <p:txBody>
          <a:bodyPr>
            <a:normAutofit/>
          </a:bodyPr>
          <a:lstStyle/>
          <a:p>
            <a:pPr algn="ctr"/>
            <a:r>
              <a:rPr lang="es-ES" sz="4000" dirty="0">
                <a:solidFill>
                  <a:srgbClr val="FFFFFF"/>
                </a:solidFill>
              </a:rPr>
              <a:t>Actividad 8. Práctica de Nano: Edición y Funcionalidades Avanzadas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D16B3BDC-A7FC-444A-CE81-9B9EC5B518CA}"/>
              </a:ext>
            </a:extLst>
          </p:cNvPr>
          <p:cNvPicPr>
            <a:picLocks noChangeAspect="1"/>
          </p:cNvPicPr>
          <p:nvPr/>
        </p:nvPicPr>
        <p:blipFill>
          <a:blip r:embed="rId2"/>
          <a:stretch>
            <a:fillRect/>
          </a:stretch>
        </p:blipFill>
        <p:spPr>
          <a:xfrm>
            <a:off x="270346" y="2276475"/>
            <a:ext cx="11588279" cy="3791415"/>
          </a:xfrm>
          <a:prstGeom prst="rect">
            <a:avLst/>
          </a:prstGeom>
        </p:spPr>
      </p:pic>
    </p:spTree>
    <p:extLst>
      <p:ext uri="{BB962C8B-B14F-4D97-AF65-F5344CB8AC3E}">
        <p14:creationId xmlns:p14="http://schemas.microsoft.com/office/powerpoint/2010/main" val="3373465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6767EBAF-B8FD-0944-6D94-37A6C56418C2}"/>
              </a:ext>
            </a:extLst>
          </p:cNvPr>
          <p:cNvPicPr>
            <a:picLocks noChangeAspect="1"/>
          </p:cNvPicPr>
          <p:nvPr/>
        </p:nvPicPr>
        <p:blipFill>
          <a:blip r:embed="rId2"/>
          <a:stretch>
            <a:fillRect/>
          </a:stretch>
        </p:blipFill>
        <p:spPr>
          <a:xfrm>
            <a:off x="103937" y="1647876"/>
            <a:ext cx="11984122" cy="4915586"/>
          </a:xfrm>
          <a:prstGeom prst="rect">
            <a:avLst/>
          </a:prstGeom>
        </p:spPr>
      </p:pic>
      <p:sp>
        <p:nvSpPr>
          <p:cNvPr id="6" name="Título 1">
            <a:extLst>
              <a:ext uri="{FF2B5EF4-FFF2-40B4-BE49-F238E27FC236}">
                <a16:creationId xmlns:a16="http://schemas.microsoft.com/office/drawing/2014/main" id="{D9E86BC6-9A95-84EA-BA73-0C12F2C75A57}"/>
              </a:ext>
            </a:extLst>
          </p:cNvPr>
          <p:cNvSpPr>
            <a:spLocks noGrp="1"/>
          </p:cNvSpPr>
          <p:nvPr>
            <p:ph type="title"/>
          </p:nvPr>
        </p:nvSpPr>
        <p:spPr>
          <a:xfrm>
            <a:off x="201613" y="295275"/>
            <a:ext cx="11733212" cy="1033463"/>
          </a:xfrm>
        </p:spPr>
        <p:txBody>
          <a:bodyPr>
            <a:normAutofit fontScale="90000"/>
          </a:bodyPr>
          <a:lstStyle/>
          <a:p>
            <a:pPr algn="ctr"/>
            <a:r>
              <a:rPr lang="es-ES" sz="4000" dirty="0">
                <a:solidFill>
                  <a:srgbClr val="FFFFFF"/>
                </a:solidFill>
              </a:rPr>
              <a:t>Actividad 8. Práctica de Nano: Edición y Funcionalidades Avanzadas</a:t>
            </a:r>
          </a:p>
        </p:txBody>
      </p:sp>
    </p:spTree>
    <p:extLst>
      <p:ext uri="{BB962C8B-B14F-4D97-AF65-F5344CB8AC3E}">
        <p14:creationId xmlns:p14="http://schemas.microsoft.com/office/powerpoint/2010/main" val="11689110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Búsqueda en archivos: grep</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pPr marL="0" indent="0" algn="just">
              <a:buNone/>
            </a:pPr>
            <a:r>
              <a:rPr lang="es-ES" sz="2400" b="0" i="0" u="none" strike="noStrike" baseline="0" dirty="0">
                <a:solidFill>
                  <a:srgbClr val="000000"/>
                </a:solidFill>
                <a:latin typeface="Candara" panose="020E0502030303020204" pitchFamily="34" charset="0"/>
              </a:rPr>
              <a:t>El comando grep es una herramienta poderosa en sistemas Linux que se utiliza para buscar patrones dentro de archivos de texto. Su nombre proviene de "global regular </a:t>
            </a:r>
            <a:r>
              <a:rPr lang="es-ES" sz="2400" b="0" i="0" u="none" strike="noStrike" baseline="0" dirty="0" err="1">
                <a:solidFill>
                  <a:srgbClr val="000000"/>
                </a:solidFill>
                <a:latin typeface="Candara" panose="020E0502030303020204" pitchFamily="34" charset="0"/>
              </a:rPr>
              <a:t>expression</a:t>
            </a:r>
            <a:r>
              <a:rPr lang="es-ES" sz="2400" b="0" i="0" u="none" strike="noStrike" baseline="0" dirty="0">
                <a:solidFill>
                  <a:srgbClr val="000000"/>
                </a:solidFill>
                <a:latin typeface="Candara" panose="020E0502030303020204" pitchFamily="34" charset="0"/>
              </a:rPr>
              <a:t> </a:t>
            </a:r>
            <a:r>
              <a:rPr lang="es-ES" sz="2400" b="0" i="0" u="none" strike="noStrike" baseline="0" dirty="0" err="1">
                <a:solidFill>
                  <a:srgbClr val="000000"/>
                </a:solidFill>
                <a:latin typeface="Candara" panose="020E0502030303020204" pitchFamily="34" charset="0"/>
              </a:rPr>
              <a:t>print</a:t>
            </a:r>
            <a:r>
              <a:rPr lang="es-ES" sz="2400" b="0" i="0" u="none" strike="noStrike" baseline="0" dirty="0">
                <a:solidFill>
                  <a:srgbClr val="000000"/>
                </a:solidFill>
                <a:latin typeface="Candara" panose="020E0502030303020204" pitchFamily="34" charset="0"/>
              </a:rPr>
              <a:t>", lo que refleja su función principal de búsqueda de expresiones regulares y mostrar las líneas que coinciden.</a:t>
            </a:r>
          </a:p>
          <a:p>
            <a:pPr marL="0" indent="0" algn="just">
              <a:buNone/>
            </a:pPr>
            <a:endParaRPr lang="es-ES" sz="2400" dirty="0">
              <a:solidFill>
                <a:srgbClr val="000000"/>
              </a:solidFill>
              <a:latin typeface="Candara" panose="020E0502030303020204" pitchFamily="34" charset="0"/>
            </a:endParaRPr>
          </a:p>
          <a:p>
            <a:pPr marL="0" indent="0" algn="just">
              <a:buNone/>
            </a:pPr>
            <a:r>
              <a:rPr lang="es-ES" sz="2400" dirty="0">
                <a:latin typeface="Candara" panose="020E0502030303020204" pitchFamily="34" charset="0"/>
              </a:rPr>
              <a:t>El comando </a:t>
            </a:r>
            <a:r>
              <a:rPr lang="es-ES" sz="2400" b="1" dirty="0">
                <a:latin typeface="Candara" panose="020E0502030303020204" pitchFamily="34" charset="0"/>
              </a:rPr>
              <a:t>grep '</a:t>
            </a:r>
            <a:r>
              <a:rPr lang="es-ES" sz="2400" b="1" dirty="0" err="1">
                <a:latin typeface="Candara" panose="020E0502030303020204" pitchFamily="34" charset="0"/>
              </a:rPr>
              <a:t>conjuntocaracteres</a:t>
            </a:r>
            <a:r>
              <a:rPr lang="es-ES" sz="2400" b="1" dirty="0">
                <a:latin typeface="Candara" panose="020E0502030303020204" pitchFamily="34" charset="0"/>
              </a:rPr>
              <a:t>' file1 file2 file3 </a:t>
            </a:r>
            <a:r>
              <a:rPr lang="es-ES" sz="2400" dirty="0">
                <a:latin typeface="Candara" panose="020E0502030303020204" pitchFamily="34" charset="0"/>
              </a:rPr>
              <a:t>busca una palabra, clave o frase en un conjunto de ficheros y muestra las líneas que contienen el texto buscado. Si el conjunto de caracteres está compuesto por dos o más palabras separadas por un espacio, se debe escribir entre apóstrofes, '’, para evitar que la consola interprete esas palabras como otros parámetros del comando grep</a:t>
            </a:r>
            <a:r>
              <a:rPr lang="es-ES" dirty="0"/>
              <a:t>.</a:t>
            </a:r>
          </a:p>
        </p:txBody>
      </p:sp>
    </p:spTree>
    <p:extLst>
      <p:ext uri="{BB962C8B-B14F-4D97-AF65-F5344CB8AC3E}">
        <p14:creationId xmlns:p14="http://schemas.microsoft.com/office/powerpoint/2010/main" val="9540066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Uso básico de grep</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a:xfrm>
            <a:off x="352426" y="1825625"/>
            <a:ext cx="5029196" cy="4908550"/>
          </a:xfrm>
        </p:spPr>
        <p:txBody>
          <a:bodyPr/>
          <a:lstStyle/>
          <a:p>
            <a:pPr marL="0" indent="0">
              <a:buNone/>
            </a:pPr>
            <a:endParaRPr lang="es-ES" dirty="0"/>
          </a:p>
          <a:p>
            <a:pPr marL="0" indent="0">
              <a:buNone/>
            </a:pPr>
            <a:endParaRPr lang="es-ES" dirty="0"/>
          </a:p>
          <a:p>
            <a:pPr marL="0" indent="0">
              <a:buNone/>
            </a:pPr>
            <a:endParaRPr lang="es-ES" dirty="0"/>
          </a:p>
          <a:p>
            <a:pPr marL="0" indent="0" algn="ctr">
              <a:buNone/>
            </a:pPr>
            <a:r>
              <a:rPr lang="es-ES" dirty="0"/>
              <a:t>Sintaxis: </a:t>
            </a:r>
          </a:p>
          <a:p>
            <a:pPr marL="0" indent="0" algn="ctr">
              <a:buNone/>
            </a:pPr>
            <a:r>
              <a:rPr lang="es-ES" dirty="0"/>
              <a:t>grep ‘palabra o frase’ </a:t>
            </a:r>
            <a:r>
              <a:rPr lang="es-ES" dirty="0" err="1"/>
              <a:t>nombre_archivo.algo</a:t>
            </a:r>
            <a:endParaRPr lang="es-ES" dirty="0"/>
          </a:p>
          <a:p>
            <a:pPr marL="0" indent="0">
              <a:buNone/>
            </a:pPr>
            <a:endParaRPr lang="es-ES" dirty="0"/>
          </a:p>
          <a:p>
            <a:pPr marL="0" indent="0">
              <a:buNone/>
            </a:pPr>
            <a:endParaRPr lang="es-ES" dirty="0"/>
          </a:p>
        </p:txBody>
      </p:sp>
      <p:pic>
        <p:nvPicPr>
          <p:cNvPr id="4" name="Imagen 3">
            <a:extLst>
              <a:ext uri="{FF2B5EF4-FFF2-40B4-BE49-F238E27FC236}">
                <a16:creationId xmlns:a16="http://schemas.microsoft.com/office/drawing/2014/main" id="{192EC364-DDFC-2308-793C-8903CBFC3F3D}"/>
              </a:ext>
            </a:extLst>
          </p:cNvPr>
          <p:cNvPicPr>
            <a:picLocks noChangeAspect="1"/>
          </p:cNvPicPr>
          <p:nvPr/>
        </p:nvPicPr>
        <p:blipFill>
          <a:blip r:embed="rId2"/>
          <a:stretch>
            <a:fillRect/>
          </a:stretch>
        </p:blipFill>
        <p:spPr>
          <a:xfrm>
            <a:off x="5381625" y="1570053"/>
            <a:ext cx="6810371" cy="5287947"/>
          </a:xfrm>
          <a:prstGeom prst="rect">
            <a:avLst/>
          </a:prstGeom>
        </p:spPr>
      </p:pic>
    </p:spTree>
    <p:extLst>
      <p:ext uri="{BB962C8B-B14F-4D97-AF65-F5344CB8AC3E}">
        <p14:creationId xmlns:p14="http://schemas.microsoft.com/office/powerpoint/2010/main" val="32840242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Uso de grep con varios archivos</a:t>
            </a: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pic>
        <p:nvPicPr>
          <p:cNvPr id="4" name="Imagen 3">
            <a:extLst>
              <a:ext uri="{FF2B5EF4-FFF2-40B4-BE49-F238E27FC236}">
                <a16:creationId xmlns:a16="http://schemas.microsoft.com/office/drawing/2014/main" id="{79A93735-D9E7-71B0-0D76-AB59324FE2E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33410" y="2368605"/>
            <a:ext cx="10925175" cy="3023872"/>
          </a:xfrm>
          <a:prstGeom prst="rect">
            <a:avLst/>
          </a:prstGeom>
        </p:spPr>
      </p:pic>
    </p:spTree>
    <p:extLst>
      <p:ext uri="{BB962C8B-B14F-4D97-AF65-F5344CB8AC3E}">
        <p14:creationId xmlns:p14="http://schemas.microsoft.com/office/powerpoint/2010/main" val="29176976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endParaRPr lang="es-ES" sz="40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spTree>
    <p:extLst>
      <p:ext uri="{BB962C8B-B14F-4D97-AF65-F5344CB8AC3E}">
        <p14:creationId xmlns:p14="http://schemas.microsoft.com/office/powerpoint/2010/main" val="27043702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endParaRPr lang="es-ES" sz="4000" dirty="0">
              <a:solidFill>
                <a:srgbClr val="FFFFFF"/>
              </a:solidFill>
            </a:endParaRPr>
          </a:p>
        </p:txBody>
      </p:sp>
      <p:sp>
        <p:nvSpPr>
          <p:cNvPr id="5" name="Marcador de contenido 4">
            <a:extLst>
              <a:ext uri="{FF2B5EF4-FFF2-40B4-BE49-F238E27FC236}">
                <a16:creationId xmlns:a16="http://schemas.microsoft.com/office/drawing/2014/main" id="{8AF2523F-8067-957A-5097-C255A9F4046E}"/>
              </a:ext>
            </a:extLst>
          </p:cNvPr>
          <p:cNvSpPr>
            <a:spLocks noGrp="1"/>
          </p:cNvSpPr>
          <p:nvPr>
            <p:ph idx="1"/>
          </p:nvPr>
        </p:nvSpPr>
        <p:spPr/>
        <p:txBody>
          <a:bodyPr/>
          <a:lstStyle/>
          <a:p>
            <a:r>
              <a:rPr lang="es-ES" sz="1800" b="0" i="0" u="none" strike="noStrike" baseline="0" dirty="0">
                <a:solidFill>
                  <a:srgbClr val="FFFFFF"/>
                </a:solidFill>
                <a:latin typeface="Aptos" panose="020B0004020202020204" pitchFamily="34" charset="0"/>
              </a:rPr>
              <a:t>Ejemplo. Comenzamos por crear un archivo con nano, escribimos: </a:t>
            </a:r>
            <a:r>
              <a:rPr lang="es-ES" sz="1800" b="1" i="0" u="none" strike="noStrike" baseline="0" dirty="0">
                <a:solidFill>
                  <a:srgbClr val="FFFFFF"/>
                </a:solidFill>
                <a:latin typeface="Aptos" panose="020B0004020202020204" pitchFamily="34" charset="0"/>
              </a:rPr>
              <a:t>nano p2.txt</a:t>
            </a:r>
            <a:r>
              <a:rPr lang="es-ES" sz="1800" b="0" i="0" u="none" strike="noStrike" baseline="0" dirty="0">
                <a:solidFill>
                  <a:srgbClr val="FFFFFF"/>
                </a:solidFill>
                <a:latin typeface="Aptos" panose="020B0004020202020204" pitchFamily="34" charset="0"/>
              </a:rPr>
              <a:t>.Se abrirá el editor de textos de nano:</a:t>
            </a:r>
            <a:endParaRPr lang="es-ES" dirty="0"/>
          </a:p>
        </p:txBody>
      </p:sp>
    </p:spTree>
    <p:extLst>
      <p:ext uri="{BB962C8B-B14F-4D97-AF65-F5344CB8AC3E}">
        <p14:creationId xmlns:p14="http://schemas.microsoft.com/office/powerpoint/2010/main" val="21595204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4D4EDBC-B071-D1E9-E1D6-2510EC8C13DB}"/>
              </a:ext>
            </a:extLst>
          </p:cNvPr>
          <p:cNvSpPr>
            <a:spLocks noGrp="1"/>
          </p:cNvSpPr>
          <p:nvPr>
            <p:ph type="title"/>
          </p:nvPr>
        </p:nvSpPr>
        <p:spPr>
          <a:xfrm>
            <a:off x="4162567" y="818984"/>
            <a:ext cx="6714699" cy="3178689"/>
          </a:xfrm>
        </p:spPr>
        <p:txBody>
          <a:bodyPr vert="horz" lIns="91440" tIns="45720" rIns="91440" bIns="45720" rtlCol="0" anchor="b">
            <a:normAutofit/>
          </a:bodyPr>
          <a:lstStyle/>
          <a:p>
            <a:endParaRPr lang="en-US" sz="4800" kern="120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084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7197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01B104B8-C199-5176-58CC-A3CDF12156A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58184" y="1851730"/>
            <a:ext cx="10075632" cy="4711732"/>
          </a:xfrm>
        </p:spPr>
      </p:pic>
    </p:spTree>
    <p:extLst>
      <p:ext uri="{BB962C8B-B14F-4D97-AF65-F5344CB8AC3E}">
        <p14:creationId xmlns:p14="http://schemas.microsoft.com/office/powerpoint/2010/main" val="37265810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endParaRPr lang="es-ES" sz="4000" dirty="0">
              <a:solidFill>
                <a:srgbClr val="FFFFFF"/>
              </a:solidFill>
            </a:endParaRP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57675" y="10138"/>
            <a:ext cx="7753350" cy="6185389"/>
          </a:xfrm>
        </p:spPr>
        <p:txBody>
          <a:bodyPr anchor="ctr">
            <a:normAutofit/>
          </a:bodyPr>
          <a:lstStyle/>
          <a:p>
            <a:pPr marL="0" indent="0">
              <a:buNone/>
            </a:pPr>
            <a:endParaRPr lang="es-ES" sz="2000" dirty="0"/>
          </a:p>
        </p:txBody>
      </p:sp>
    </p:spTree>
    <p:extLst>
      <p:ext uri="{BB962C8B-B14F-4D97-AF65-F5344CB8AC3E}">
        <p14:creationId xmlns:p14="http://schemas.microsoft.com/office/powerpoint/2010/main" val="182918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673BF55F-A6F4-19F3-21DA-0D8379C56F63}"/>
              </a:ext>
            </a:extLst>
          </p:cNvPr>
          <p:cNvPicPr>
            <a:picLocks noGrp="1" noChangeAspect="1"/>
          </p:cNvPicPr>
          <p:nvPr>
            <p:ph idx="1"/>
          </p:nvPr>
        </p:nvPicPr>
        <p:blipFill>
          <a:blip r:embed="rId2"/>
          <a:stretch>
            <a:fillRect/>
          </a:stretch>
        </p:blipFill>
        <p:spPr>
          <a:xfrm>
            <a:off x="838200" y="2924441"/>
            <a:ext cx="10515600" cy="2153705"/>
          </a:xfrm>
        </p:spPr>
      </p:pic>
    </p:spTree>
    <p:extLst>
      <p:ext uri="{BB962C8B-B14F-4D97-AF65-F5344CB8AC3E}">
        <p14:creationId xmlns:p14="http://schemas.microsoft.com/office/powerpoint/2010/main" val="4281929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14C17314-C3D2-5D62-28A8-93AA8A32B3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6367" y="1968908"/>
            <a:ext cx="11039266" cy="4544162"/>
          </a:xfrm>
        </p:spPr>
      </p:pic>
    </p:spTree>
    <p:extLst>
      <p:ext uri="{BB962C8B-B14F-4D97-AF65-F5344CB8AC3E}">
        <p14:creationId xmlns:p14="http://schemas.microsoft.com/office/powerpoint/2010/main" val="72928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5408E890-DCD9-980F-5765-17E465A2C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220301"/>
            <a:ext cx="10515600" cy="3561985"/>
          </a:xfrm>
        </p:spPr>
      </p:pic>
    </p:spTree>
    <p:extLst>
      <p:ext uri="{BB962C8B-B14F-4D97-AF65-F5344CB8AC3E}">
        <p14:creationId xmlns:p14="http://schemas.microsoft.com/office/powerpoint/2010/main" val="212670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142875" y="1944965"/>
            <a:ext cx="3758098" cy="2390775"/>
          </a:xfrm>
        </p:spPr>
        <p:txBody>
          <a:bodyPr anchor="b">
            <a:normAutofit fontScale="90000"/>
          </a:bodyPr>
          <a:lstStyle/>
          <a:p>
            <a:pPr algn="just"/>
            <a:r>
              <a:rPr lang="es-ES" sz="2800" dirty="0">
                <a:solidFill>
                  <a:srgbClr val="FFFFFF"/>
                </a:solidFill>
              </a:rPr>
              <a:t>Donde la raíz del árbol (/) es la base de toda la estructura de directorios y las ramas (directorios y archivos) surgen o cuelgan de dicha base.</a:t>
            </a:r>
          </a:p>
        </p:txBody>
      </p:sp>
      <p:pic>
        <p:nvPicPr>
          <p:cNvPr id="9" name="Marcador de contenido 8">
            <a:extLst>
              <a:ext uri="{FF2B5EF4-FFF2-40B4-BE49-F238E27FC236}">
                <a16:creationId xmlns:a16="http://schemas.microsoft.com/office/drawing/2014/main" id="{55D7E73E-B3BC-D515-9530-B6B1B1994A5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248275" y="-28428"/>
            <a:ext cx="5372100" cy="6876290"/>
          </a:xfrm>
          <a:prstGeom prst="rect">
            <a:avLst/>
          </a:prstGeom>
        </p:spPr>
      </p:pic>
    </p:spTree>
    <p:extLst>
      <p:ext uri="{BB962C8B-B14F-4D97-AF65-F5344CB8AC3E}">
        <p14:creationId xmlns:p14="http://schemas.microsoft.com/office/powerpoint/2010/main" val="357927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r>
              <a:rPr lang="es-ES" sz="5400" dirty="0">
                <a:solidFill>
                  <a:srgbClr val="FFFFFF"/>
                </a:solidFill>
              </a:rPr>
              <a:t>Objetivos:</a:t>
            </a: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5926620" y="649480"/>
            <a:ext cx="5531956" cy="5546047"/>
          </a:xfrm>
        </p:spPr>
        <p:txBody>
          <a:bodyPr anchor="ctr">
            <a:normAutofit/>
          </a:bodyPr>
          <a:lstStyle/>
          <a:p>
            <a:pPr marL="0" indent="0" algn="just">
              <a:buNone/>
            </a:pPr>
            <a:r>
              <a:rPr lang="es-ES" dirty="0"/>
              <a:t>Proporcionar las habilidades y conocimientos necesarios para utilizar la terminal de Linux de forma eficiente en sus proyectos de análisis de datos.</a:t>
            </a:r>
          </a:p>
        </p:txBody>
      </p:sp>
    </p:spTree>
    <p:extLst>
      <p:ext uri="{BB962C8B-B14F-4D97-AF65-F5344CB8AC3E}">
        <p14:creationId xmlns:p14="http://schemas.microsoft.com/office/powerpoint/2010/main" val="10452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ctr"/>
            <a:r>
              <a:rPr lang="es-ES" sz="4000" dirty="0">
                <a:solidFill>
                  <a:srgbClr val="FFFFFF"/>
                </a:solidFill>
              </a:rPr>
              <a:t>Estructura</a:t>
            </a:r>
            <a:br>
              <a:rPr lang="es-ES" sz="4000" dirty="0">
                <a:solidFill>
                  <a:srgbClr val="FFFFFF"/>
                </a:solidFill>
              </a:rPr>
            </a:br>
            <a:r>
              <a:rPr lang="es-ES" sz="4000" dirty="0">
                <a:solidFill>
                  <a:srgbClr val="FFFFFF"/>
                </a:solidFill>
              </a:rPr>
              <a:t>Standard</a:t>
            </a:r>
          </a:p>
        </p:txBody>
      </p:sp>
      <p:pic>
        <p:nvPicPr>
          <p:cNvPr id="9" name="Marcador de contenido 8">
            <a:extLst>
              <a:ext uri="{FF2B5EF4-FFF2-40B4-BE49-F238E27FC236}">
                <a16:creationId xmlns:a16="http://schemas.microsoft.com/office/drawing/2014/main" id="{579AB013-DEBD-1762-6D7E-7722CFDC9CB3}"/>
              </a:ext>
            </a:extLst>
          </p:cNvPr>
          <p:cNvPicPr>
            <a:picLocks noGrp="1" noChangeAspect="1"/>
          </p:cNvPicPr>
          <p:nvPr>
            <p:ph idx="1"/>
          </p:nvPr>
        </p:nvPicPr>
        <p:blipFill>
          <a:blip r:embed="rId2"/>
          <a:stretch>
            <a:fillRect/>
          </a:stretch>
        </p:blipFill>
        <p:spPr>
          <a:xfrm>
            <a:off x="4025904" y="408653"/>
            <a:ext cx="8166096" cy="6020413"/>
          </a:xfrm>
        </p:spPr>
      </p:pic>
    </p:spTree>
    <p:extLst>
      <p:ext uri="{BB962C8B-B14F-4D97-AF65-F5344CB8AC3E}">
        <p14:creationId xmlns:p14="http://schemas.microsoft.com/office/powerpoint/2010/main" val="20799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Sistema de archivos de Linux</a:t>
            </a:r>
          </a:p>
        </p:txBody>
      </p:sp>
      <p:pic>
        <p:nvPicPr>
          <p:cNvPr id="11" name="Marcador de contenido 5">
            <a:extLst>
              <a:ext uri="{FF2B5EF4-FFF2-40B4-BE49-F238E27FC236}">
                <a16:creationId xmlns:a16="http://schemas.microsoft.com/office/drawing/2014/main" id="{DF8B1EE4-C055-E544-652D-D27BE254AE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0952" y="1751929"/>
            <a:ext cx="10870095" cy="4944593"/>
          </a:xfrm>
          <a:prstGeom prst="rect">
            <a:avLst/>
          </a:prstGeom>
        </p:spPr>
      </p:pic>
    </p:spTree>
    <p:extLst>
      <p:ext uri="{BB962C8B-B14F-4D97-AF65-F5344CB8AC3E}">
        <p14:creationId xmlns:p14="http://schemas.microsoft.com/office/powerpoint/2010/main" val="115656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Raíz ‘/ ’</a:t>
            </a: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1975" y="1701800"/>
            <a:ext cx="10515600" cy="3155950"/>
          </a:xfrm>
        </p:spPr>
        <p:txBody>
          <a:bodyPr>
            <a:normAutofit/>
          </a:bodyPr>
          <a:lstStyle/>
          <a:p>
            <a:pPr marL="0" indent="0" algn="just">
              <a:buNone/>
            </a:pPr>
            <a:r>
              <a:rPr lang="es-ES" sz="3600" dirty="0"/>
              <a:t> / (raíz): Parecido a el directorio raíz “C:\” de los sistemas operativos DOS y Windows. Es el nivel más alto dentro de la jerarquía de directorios, es el contenedor de todo el sistema (accesos al sistema de archivos, incluyendo los discos extraíbles [</a:t>
            </a:r>
            <a:r>
              <a:rPr lang="es-ES" sz="3600" dirty="0" err="1"/>
              <a:t>CD’s</a:t>
            </a:r>
            <a:r>
              <a:rPr lang="es-ES" sz="3600" dirty="0"/>
              <a:t>, </a:t>
            </a:r>
            <a:r>
              <a:rPr lang="es-ES" sz="3600" dirty="0" err="1"/>
              <a:t>DVD’s</a:t>
            </a:r>
            <a:r>
              <a:rPr lang="es-ES" sz="3600" dirty="0"/>
              <a:t>, pendrives, etc.]).</a:t>
            </a:r>
          </a:p>
        </p:txBody>
      </p:sp>
      <p:pic>
        <p:nvPicPr>
          <p:cNvPr id="9" name="Imagen4">
            <a:extLst>
              <a:ext uri="{FF2B5EF4-FFF2-40B4-BE49-F238E27FC236}">
                <a16:creationId xmlns:a16="http://schemas.microsoft.com/office/drawing/2014/main" id="{0CC6BA37-1DF6-28FB-9537-3A3F685AA8E3}"/>
              </a:ext>
            </a:extLst>
          </p:cNvPr>
          <p:cNvPicPr/>
          <p:nvPr/>
        </p:nvPicPr>
        <p:blipFill>
          <a:blip r:embed="rId2">
            <a:lum/>
            <a:alphaModFix/>
          </a:blip>
          <a:srcRect/>
          <a:stretch>
            <a:fillRect/>
          </a:stretch>
        </p:blipFill>
        <p:spPr>
          <a:xfrm>
            <a:off x="5581651" y="4552950"/>
            <a:ext cx="6610346" cy="2295591"/>
          </a:xfrm>
          <a:prstGeom prst="rect">
            <a:avLst/>
          </a:prstGeom>
        </p:spPr>
      </p:pic>
    </p:spTree>
    <p:extLst>
      <p:ext uri="{BB962C8B-B14F-4D97-AF65-F5344CB8AC3E}">
        <p14:creationId xmlns:p14="http://schemas.microsoft.com/office/powerpoint/2010/main" val="3508391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bin</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255342"/>
            <a:ext cx="10515600" cy="3155950"/>
          </a:xfrm>
        </p:spPr>
        <p:txBody>
          <a:bodyPr>
            <a:normAutofit/>
          </a:bodyPr>
          <a:lstStyle/>
          <a:p>
            <a:pPr marL="0" indent="0" algn="just">
              <a:buNone/>
            </a:pPr>
            <a:r>
              <a:rPr lang="es-ES" sz="3600" dirty="0"/>
              <a:t> </a:t>
            </a:r>
            <a:r>
              <a:rPr lang="es-ES" sz="4000" dirty="0"/>
              <a:t>/</a:t>
            </a:r>
            <a:r>
              <a:rPr lang="es-ES" sz="4000" dirty="0" err="1"/>
              <a:t>bin</a:t>
            </a:r>
            <a:r>
              <a:rPr lang="es-ES" sz="4000" dirty="0"/>
              <a:t> (binarios): Los binarios son los ejecutables de Linux (similar a los archivos.exe de Windows). Aquí tendremos los ejecutables de los programas propios del sistema operativo.</a:t>
            </a:r>
            <a:endParaRPr lang="es-ES" sz="3600" dirty="0"/>
          </a:p>
        </p:txBody>
      </p:sp>
      <p:pic>
        <p:nvPicPr>
          <p:cNvPr id="4" name="Imagen 3">
            <a:extLst>
              <a:ext uri="{FF2B5EF4-FFF2-40B4-BE49-F238E27FC236}">
                <a16:creationId xmlns:a16="http://schemas.microsoft.com/office/drawing/2014/main" id="{1AE056FD-9498-E0A9-969C-BE5567EBB79E}"/>
              </a:ext>
            </a:extLst>
          </p:cNvPr>
          <p:cNvPicPr>
            <a:picLocks noChangeAspect="1"/>
          </p:cNvPicPr>
          <p:nvPr/>
        </p:nvPicPr>
        <p:blipFill>
          <a:blip r:embed="rId2"/>
          <a:stretch>
            <a:fillRect/>
          </a:stretch>
        </p:blipFill>
        <p:spPr>
          <a:xfrm>
            <a:off x="2313043" y="5664389"/>
            <a:ext cx="6808213" cy="809625"/>
          </a:xfrm>
          <a:prstGeom prst="rect">
            <a:avLst/>
          </a:prstGeom>
        </p:spPr>
      </p:pic>
    </p:spTree>
    <p:extLst>
      <p:ext uri="{BB962C8B-B14F-4D97-AF65-F5344CB8AC3E}">
        <p14:creationId xmlns:p14="http://schemas.microsoft.com/office/powerpoint/2010/main" val="2730158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49" y="1762125"/>
            <a:ext cx="11475475" cy="4283110"/>
          </a:xfrm>
        </p:spPr>
        <p:txBody>
          <a:bodyPr>
            <a:normAutofit/>
          </a:bodyPr>
          <a:lstStyle/>
          <a:p>
            <a:pPr marL="0" indent="0" algn="just">
              <a:buNone/>
            </a:pPr>
            <a:r>
              <a:rPr lang="es-ES" sz="3600" dirty="0"/>
              <a:t> </a:t>
            </a:r>
            <a:r>
              <a:rPr lang="es-ES" sz="4000" dirty="0"/>
              <a:t>El directorio /</a:t>
            </a:r>
            <a:r>
              <a:rPr lang="es-ES" sz="4000" dirty="0" err="1"/>
              <a:t>boot</a:t>
            </a:r>
            <a:r>
              <a:rPr lang="es-ES" sz="4000" dirty="0"/>
              <a:t> contiene los archivos necesarios para arrancar el sistema, por ejemplo, los archivos del gestor de arranque GRUB.</a:t>
            </a:r>
          </a:p>
          <a:p>
            <a:pPr marL="0" indent="0" algn="just">
              <a:buNone/>
            </a:pPr>
            <a:r>
              <a:rPr lang="es-ES" sz="4000" dirty="0"/>
              <a:t>Por lo tanto, en /</a:t>
            </a:r>
            <a:r>
              <a:rPr lang="es-ES" sz="4000" dirty="0" err="1"/>
              <a:t>boot</a:t>
            </a:r>
            <a:r>
              <a:rPr lang="es-ES" sz="4000" dirty="0"/>
              <a:t> se almacenan datos que se utilizan antes de que el </a:t>
            </a:r>
            <a:r>
              <a:rPr lang="es-ES" sz="4000" dirty="0" err="1"/>
              <a:t>kernel</a:t>
            </a:r>
            <a:r>
              <a:rPr lang="es-ES" sz="4000" dirty="0"/>
              <a:t> comience a ejecutar programas en modo usuario. Esto puede incluir sectores de arranque maestro guardados.</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4" y="6051926"/>
            <a:ext cx="5786948" cy="564397"/>
          </a:xfrm>
          <a:prstGeom prst="rect">
            <a:avLst/>
          </a:prstGeom>
        </p:spPr>
      </p:pic>
    </p:spTree>
    <p:extLst>
      <p:ext uri="{BB962C8B-B14F-4D97-AF65-F5344CB8AC3E}">
        <p14:creationId xmlns:p14="http://schemas.microsoft.com/office/powerpoint/2010/main" val="116809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762125"/>
            <a:ext cx="10515600" cy="4048125"/>
          </a:xfrm>
        </p:spPr>
        <p:txBody>
          <a:bodyPr>
            <a:normAutofit/>
          </a:bodyPr>
          <a:lstStyle/>
          <a:p>
            <a:pPr marL="0" indent="0" algn="just">
              <a:buNone/>
            </a:pPr>
            <a:r>
              <a:rPr lang="es-ES" sz="3600" dirty="0"/>
              <a:t> </a:t>
            </a:r>
            <a:r>
              <a:rPr lang="es-ES" sz="4000" dirty="0"/>
              <a:t>Núcleo o </a:t>
            </a:r>
            <a:r>
              <a:rPr lang="es-ES" sz="4000" dirty="0" err="1"/>
              <a:t>kernel</a:t>
            </a:r>
            <a:r>
              <a:rPr lang="es-ES" sz="4000" dirty="0"/>
              <a:t>: es un software que constituye la parte más importante del sistema operativo. Es el principal responsable de facilitar a los distintos programas acceso seguro al hardware de la computadora o en forma básica, es el encargado de gestionar recursos, a través de servicios de llamada al sistema</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6" y="5913148"/>
            <a:ext cx="5786948" cy="564397"/>
          </a:xfrm>
          <a:prstGeom prst="rect">
            <a:avLst/>
          </a:prstGeom>
        </p:spPr>
      </p:pic>
    </p:spTree>
    <p:extLst>
      <p:ext uri="{BB962C8B-B14F-4D97-AF65-F5344CB8AC3E}">
        <p14:creationId xmlns:p14="http://schemas.microsoft.com/office/powerpoint/2010/main" val="310739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dev</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 </a:t>
            </a:r>
            <a:r>
              <a:rPr lang="es-ES" sz="4000" dirty="0"/>
              <a:t>/</a:t>
            </a:r>
            <a:r>
              <a:rPr lang="es-ES" sz="4000" dirty="0" err="1"/>
              <a:t>dev</a:t>
            </a:r>
            <a:r>
              <a:rPr lang="es-ES" sz="4000" dirty="0"/>
              <a:t> (dispositivos): Esta carpeta contiene los dispositivos del sistema, incluso los que no se les ha asignado (montado) un directorio, por ejemplo: micrófonos, impresoras, pendrives (memorias USB) y dispositivos especiales (por ejemplo, /</a:t>
            </a:r>
            <a:r>
              <a:rPr lang="es-ES" sz="4000" dirty="0" err="1"/>
              <a:t>dev</a:t>
            </a:r>
            <a:r>
              <a:rPr lang="es-ES" sz="4000" dirty="0"/>
              <a:t>/</a:t>
            </a:r>
            <a:r>
              <a:rPr lang="es-ES" sz="4000" dirty="0" err="1"/>
              <a:t>null</a:t>
            </a:r>
            <a:r>
              <a:rPr lang="es-ES" sz="4000" dirty="0"/>
              <a:t>). Linux trata los dispositivos como si fueran un fichero más para facilitar el flujo de la información.</a:t>
            </a:r>
            <a:endParaRPr lang="es-ES" sz="3600" dirty="0"/>
          </a:p>
        </p:txBody>
      </p:sp>
      <p:pic>
        <p:nvPicPr>
          <p:cNvPr id="4" name="Imagen 3">
            <a:extLst>
              <a:ext uri="{FF2B5EF4-FFF2-40B4-BE49-F238E27FC236}">
                <a16:creationId xmlns:a16="http://schemas.microsoft.com/office/drawing/2014/main" id="{6F5C47C8-D8BA-728C-457A-842EC987DD3E}"/>
              </a:ext>
            </a:extLst>
          </p:cNvPr>
          <p:cNvPicPr>
            <a:picLocks noChangeAspect="1"/>
          </p:cNvPicPr>
          <p:nvPr/>
        </p:nvPicPr>
        <p:blipFill>
          <a:blip r:embed="rId2"/>
          <a:stretch>
            <a:fillRect/>
          </a:stretch>
        </p:blipFill>
        <p:spPr>
          <a:xfrm>
            <a:off x="2724150" y="6013256"/>
            <a:ext cx="5760590" cy="550206"/>
          </a:xfrm>
          <a:prstGeom prst="rect">
            <a:avLst/>
          </a:prstGeom>
        </p:spPr>
      </p:pic>
    </p:spTree>
    <p:extLst>
      <p:ext uri="{BB962C8B-B14F-4D97-AF65-F5344CB8AC3E}">
        <p14:creationId xmlns:p14="http://schemas.microsoft.com/office/powerpoint/2010/main" val="1991997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lnSpcReduction="10000"/>
          </a:bodyPr>
          <a:lstStyle/>
          <a:p>
            <a:pPr marL="0" indent="0" algn="just">
              <a:buNone/>
            </a:pPr>
            <a:r>
              <a:rPr lang="es-ES" sz="3600" dirty="0"/>
              <a:t> </a:t>
            </a:r>
            <a:r>
              <a:rPr lang="es-ES" sz="3900" dirty="0"/>
              <a:t>/</a:t>
            </a:r>
            <a:r>
              <a:rPr lang="es-ES" sz="3900" dirty="0" err="1"/>
              <a:t>etc</a:t>
            </a:r>
            <a:r>
              <a:rPr lang="es-ES" sz="3900" dirty="0"/>
              <a:t> (etcétera): Aquí se guardan los ficheros de configuración de los programas instalados, así como ciertos scripts que se ejecutan en el inicio del sistema. Los valores de estos ficheros de configuración pueden ser complementados o sustituidos por los ficheros de configuración de usuario que cada uno tiene en su respectivo “home” (carpeta personal).</a:t>
            </a:r>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177809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Ejemplos:</a:t>
            </a:r>
          </a:p>
          <a:p>
            <a:pPr marL="0" indent="0" algn="just">
              <a:buNone/>
            </a:pPr>
            <a:r>
              <a:rPr lang="es-ES" sz="3600" dirty="0"/>
              <a:t> </a:t>
            </a:r>
          </a:p>
          <a:p>
            <a:pPr marL="0" indent="0" algn="just">
              <a:buNone/>
            </a:pPr>
            <a:r>
              <a:rPr lang="es-ES" sz="3600" dirty="0"/>
              <a:t>/</a:t>
            </a:r>
            <a:r>
              <a:rPr lang="es-ES" sz="3600" dirty="0" err="1"/>
              <a:t>etc</a:t>
            </a:r>
            <a:r>
              <a:rPr lang="es-ES" sz="3600" dirty="0"/>
              <a:t>/</a:t>
            </a:r>
            <a:r>
              <a:rPr lang="es-ES" sz="3600" dirty="0" err="1"/>
              <a:t>opt</a:t>
            </a:r>
            <a:r>
              <a:rPr lang="es-ES" sz="3600" dirty="0"/>
              <a:t>/ Archivos de configuración para los programas alojados dentro del directorio /</a:t>
            </a:r>
            <a:r>
              <a:rPr lang="es-ES" sz="3600" dirty="0" err="1"/>
              <a:t>opt</a:t>
            </a:r>
            <a:r>
              <a:rPr lang="es-ES" sz="3600" dirty="0"/>
              <a:t>. </a:t>
            </a:r>
          </a:p>
          <a:p>
            <a:pPr marL="0" indent="0" algn="just">
              <a:buNone/>
            </a:pPr>
            <a:r>
              <a:rPr lang="es-ES" sz="3600" dirty="0"/>
              <a:t>/</a:t>
            </a:r>
            <a:r>
              <a:rPr lang="es-ES" sz="3600" dirty="0" err="1"/>
              <a:t>etc</a:t>
            </a:r>
            <a:r>
              <a:rPr lang="es-ES" sz="3600" dirty="0"/>
              <a:t>/X11/ Archivos de configuración para el X </a:t>
            </a:r>
            <a:r>
              <a:rPr lang="es-ES" sz="3600" dirty="0" err="1"/>
              <a:t>Window</a:t>
            </a:r>
            <a:r>
              <a:rPr lang="es-ES" sz="3600" dirty="0"/>
              <a:t> </a:t>
            </a:r>
            <a:r>
              <a:rPr lang="es-ES" sz="3600" dirty="0" err="1"/>
              <a:t>System</a:t>
            </a:r>
            <a:r>
              <a:rPr lang="es-ES" sz="3600" dirty="0"/>
              <a:t>, versión 11.</a:t>
            </a:r>
            <a:endParaRPr lang="es-ES" sz="3900" dirty="0"/>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27208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lib</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20165" y="2361529"/>
            <a:ext cx="11496674" cy="4039727"/>
          </a:xfrm>
        </p:spPr>
        <p:txBody>
          <a:bodyPr>
            <a:normAutofit/>
          </a:bodyPr>
          <a:lstStyle/>
          <a:p>
            <a:pPr marL="0" indent="0" algn="just">
              <a:buNone/>
            </a:pPr>
            <a:r>
              <a:rPr lang="es-ES" sz="3600" dirty="0"/>
              <a:t>/</a:t>
            </a:r>
            <a:r>
              <a:rPr lang="es-ES" sz="3600" dirty="0" err="1"/>
              <a:t>lib</a:t>
            </a:r>
            <a:r>
              <a:rPr lang="es-ES" sz="3600" dirty="0"/>
              <a:t> (bibliotecas): Contiene las bibliotecas (mal conocidas como librerías) esenciales compartidas de los programas alojados, es decir, para los binarios en /</a:t>
            </a:r>
            <a:r>
              <a:rPr lang="es-ES" sz="3600" dirty="0" err="1"/>
              <a:t>bin</a:t>
            </a:r>
            <a:r>
              <a:rPr lang="es-ES" sz="3600" dirty="0"/>
              <a:t>/ y /</a:t>
            </a:r>
            <a:r>
              <a:rPr lang="es-ES" sz="3600" dirty="0" err="1"/>
              <a:t>sbin</a:t>
            </a:r>
            <a:r>
              <a:rPr lang="es-ES" sz="3600" dirty="0"/>
              <a:t>/, las bibliotecas para el núcleo, así como módulos y controladores (drivers).</a:t>
            </a:r>
            <a:endParaRPr lang="es-ES" sz="3900" dirty="0"/>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stretch>
            <a:fillRect/>
          </a:stretch>
        </p:blipFill>
        <p:spPr>
          <a:xfrm>
            <a:off x="2409824" y="5677219"/>
            <a:ext cx="6591301" cy="599815"/>
          </a:xfrm>
          <a:prstGeom prst="rect">
            <a:avLst/>
          </a:prstGeom>
        </p:spPr>
      </p:pic>
    </p:spTree>
    <p:extLst>
      <p:ext uri="{BB962C8B-B14F-4D97-AF65-F5344CB8AC3E}">
        <p14:creationId xmlns:p14="http://schemas.microsoft.com/office/powerpoint/2010/main" val="362413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Contenido</a:t>
            </a: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86251" y="171450"/>
            <a:ext cx="7648574" cy="6581162"/>
          </a:xfrm>
        </p:spPr>
        <p:txBody>
          <a:bodyPr anchor="ctr">
            <a:normAutofit/>
          </a:bodyPr>
          <a:lstStyle/>
          <a:p>
            <a:pPr marL="0" indent="0">
              <a:buNone/>
            </a:pPr>
            <a:r>
              <a:rPr lang="es-ES" sz="2000" dirty="0"/>
              <a:t>1.- Introducción a la terminal de Linux:</a:t>
            </a:r>
          </a:p>
          <a:p>
            <a:pPr marL="0" indent="0">
              <a:buNone/>
            </a:pPr>
            <a:endParaRPr lang="es-ES" sz="2000" dirty="0"/>
          </a:p>
          <a:p>
            <a:pPr marL="361950"/>
            <a:r>
              <a:rPr lang="es-ES" sz="2000" dirty="0"/>
              <a:t>Conceptos básicos: </a:t>
            </a:r>
            <a:r>
              <a:rPr lang="es-ES" sz="2000" dirty="0" err="1"/>
              <a:t>shell</a:t>
            </a:r>
            <a:r>
              <a:rPr lang="es-ES" sz="2000" dirty="0"/>
              <a:t>, comandos, argumentos, opciones</a:t>
            </a:r>
          </a:p>
          <a:p>
            <a:pPr marL="361950"/>
            <a:r>
              <a:rPr lang="es-ES" sz="2000" dirty="0"/>
              <a:t>Navegación por el sistema de archivos: cd, </a:t>
            </a:r>
            <a:r>
              <a:rPr lang="es-ES" sz="2000" dirty="0" err="1"/>
              <a:t>ls</a:t>
            </a:r>
            <a:r>
              <a:rPr lang="es-ES" sz="2000" dirty="0"/>
              <a:t>, </a:t>
            </a:r>
            <a:r>
              <a:rPr lang="es-ES" sz="2000" dirty="0" err="1"/>
              <a:t>pwd</a:t>
            </a:r>
            <a:r>
              <a:rPr lang="es-ES" sz="2000" dirty="0"/>
              <a:t>, </a:t>
            </a:r>
            <a:r>
              <a:rPr lang="es-ES" sz="2000" dirty="0" err="1"/>
              <a:t>mkdir</a:t>
            </a:r>
            <a:r>
              <a:rPr lang="es-ES" sz="2000" dirty="0"/>
              <a:t>, </a:t>
            </a:r>
            <a:r>
              <a:rPr lang="es-ES" sz="2000" dirty="0" err="1"/>
              <a:t>rmdir</a:t>
            </a:r>
            <a:endParaRPr lang="es-ES" sz="2000" dirty="0"/>
          </a:p>
          <a:p>
            <a:pPr marL="361950"/>
            <a:r>
              <a:rPr lang="es-ES" sz="2000" dirty="0"/>
              <a:t>Edición de archivos: nano, </a:t>
            </a:r>
            <a:r>
              <a:rPr lang="es-ES" sz="2000" dirty="0" err="1"/>
              <a:t>vim</a:t>
            </a:r>
            <a:endParaRPr lang="es-ES" sz="2000" dirty="0"/>
          </a:p>
          <a:p>
            <a:pPr marL="361950"/>
            <a:r>
              <a:rPr lang="es-ES" sz="2000" dirty="0"/>
              <a:t>Permisos de archivos y directorios: </a:t>
            </a:r>
            <a:r>
              <a:rPr lang="es-ES" sz="2000" dirty="0" err="1"/>
              <a:t>chmod</a:t>
            </a:r>
            <a:r>
              <a:rPr lang="es-ES" sz="2000" dirty="0"/>
              <a:t>, </a:t>
            </a:r>
            <a:r>
              <a:rPr lang="es-ES" sz="2000" dirty="0" err="1"/>
              <a:t>chown</a:t>
            </a:r>
            <a:endParaRPr lang="es-ES" sz="2000" dirty="0"/>
          </a:p>
          <a:p>
            <a:pPr marL="133350" indent="0">
              <a:buNone/>
            </a:pPr>
            <a:endParaRPr lang="es-ES" sz="2000" dirty="0"/>
          </a:p>
          <a:p>
            <a:pPr marL="0" indent="0">
              <a:buNone/>
            </a:pPr>
            <a:r>
              <a:rPr lang="es-ES" sz="2000" dirty="0"/>
              <a:t>2.- Comandos básicos de la terminal:</a:t>
            </a:r>
          </a:p>
          <a:p>
            <a:pPr marL="0" indent="0">
              <a:buNone/>
            </a:pPr>
            <a:endParaRPr lang="es-ES" sz="2000" dirty="0"/>
          </a:p>
          <a:p>
            <a:pPr marL="361950"/>
            <a:r>
              <a:rPr lang="es-ES" sz="2000" dirty="0"/>
              <a:t>grep: búsqueda de texto en archivos</a:t>
            </a:r>
          </a:p>
          <a:p>
            <a:pPr marL="361950"/>
            <a:r>
              <a:rPr lang="es-ES" sz="2000" dirty="0" err="1"/>
              <a:t>sort</a:t>
            </a:r>
            <a:r>
              <a:rPr lang="es-ES" sz="2000" dirty="0"/>
              <a:t>: ordenar líneas de un archivo</a:t>
            </a:r>
          </a:p>
          <a:p>
            <a:pPr marL="361950"/>
            <a:r>
              <a:rPr lang="es-ES" sz="2000" dirty="0" err="1"/>
              <a:t>uniq</a:t>
            </a:r>
            <a:r>
              <a:rPr lang="es-ES" sz="2000" dirty="0"/>
              <a:t>: eliminar líneas duplicadas</a:t>
            </a:r>
          </a:p>
          <a:p>
            <a:pPr marL="361950"/>
            <a:r>
              <a:rPr lang="es-ES" sz="2000" dirty="0" err="1"/>
              <a:t>wc</a:t>
            </a:r>
            <a:r>
              <a:rPr lang="es-ES" sz="2000" dirty="0"/>
              <a:t>: contar líneas, palabras y caracteres</a:t>
            </a:r>
          </a:p>
          <a:p>
            <a:pPr marL="361950"/>
            <a:r>
              <a:rPr lang="es-ES" sz="2000" dirty="0"/>
              <a:t>head/</a:t>
            </a:r>
            <a:r>
              <a:rPr lang="es-ES" sz="2000" dirty="0" err="1"/>
              <a:t>tail</a:t>
            </a:r>
            <a:r>
              <a:rPr lang="es-ES" sz="2000" dirty="0"/>
              <a:t>: mostrar las primeras/últimas líneas de un archivo</a:t>
            </a:r>
          </a:p>
          <a:p>
            <a:pPr marL="361950"/>
            <a:r>
              <a:rPr lang="es-ES" sz="2000" dirty="0" err="1"/>
              <a:t>tee</a:t>
            </a:r>
            <a:r>
              <a:rPr lang="es-ES" sz="2000" dirty="0"/>
              <a:t>: enviar la salida de un comando a un archivo y a la pantalla</a:t>
            </a:r>
          </a:p>
          <a:p>
            <a:pPr marL="361950"/>
            <a:r>
              <a:rPr lang="es-ES" sz="2000" dirty="0"/>
              <a:t>pipe: combinar la salida de dos comandos</a:t>
            </a:r>
          </a:p>
        </p:txBody>
      </p:sp>
    </p:spTree>
    <p:extLst>
      <p:ext uri="{BB962C8B-B14F-4D97-AF65-F5344CB8AC3E}">
        <p14:creationId xmlns:p14="http://schemas.microsoft.com/office/powerpoint/2010/main" val="281932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opt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202179" y="1780504"/>
            <a:ext cx="11732646" cy="4309041"/>
          </a:xfrm>
        </p:spPr>
        <p:txBody>
          <a:bodyPr>
            <a:noAutofit/>
          </a:bodyPr>
          <a:lstStyle/>
          <a:p>
            <a:pPr marL="0" indent="0" algn="just">
              <a:buNone/>
            </a:pPr>
            <a:r>
              <a:rPr lang="es-ES" sz="3500" dirty="0"/>
              <a:t>/</a:t>
            </a:r>
            <a:r>
              <a:rPr lang="es-ES" sz="3500" dirty="0" err="1"/>
              <a:t>opt</a:t>
            </a:r>
            <a:r>
              <a:rPr lang="es-ES" sz="3500" dirty="0"/>
              <a:t> (opcionales): Contiene paquetes de programas opcionales de aplicaciones estáticas, es decir, que pueden ser compartidas entre los usuarios. Dichas aplicaciones no guardan sus configuraciones en este directorio; de esta manera, cada usuario puede tener una configuración diferente de una misma aplicación, de manera que se comparte la aplicación pero no las configuraciones de los usuarios, las cuales se guardan en su respectivo directorio en /home.</a:t>
            </a:r>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857500" y="6130284"/>
            <a:ext cx="6143625" cy="559076"/>
          </a:xfrm>
          <a:prstGeom prst="rect">
            <a:avLst/>
          </a:prstGeom>
        </p:spPr>
      </p:pic>
    </p:spTree>
    <p:extLst>
      <p:ext uri="{BB962C8B-B14F-4D97-AF65-F5344CB8AC3E}">
        <p14:creationId xmlns:p14="http://schemas.microsoft.com/office/powerpoint/2010/main" val="1231964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685799" y="2456780"/>
            <a:ext cx="10534651" cy="2496220"/>
          </a:xfrm>
        </p:spPr>
        <p:txBody>
          <a:bodyPr>
            <a:noAutofit/>
          </a:bodyPr>
          <a:lstStyle/>
          <a:p>
            <a:pPr marL="0" indent="0" algn="just">
              <a:buNone/>
            </a:pPr>
            <a:r>
              <a:rPr lang="es-ES" sz="3200" dirty="0"/>
              <a:t>/</a:t>
            </a:r>
            <a:r>
              <a:rPr lang="es-ES" sz="3200" dirty="0" err="1"/>
              <a:t>usr</a:t>
            </a:r>
            <a:r>
              <a:rPr lang="es-ES" sz="3200" dirty="0"/>
              <a:t>: El directorio /</a:t>
            </a:r>
            <a:r>
              <a:rPr lang="es-ES" sz="3200" dirty="0" err="1"/>
              <a:t>usr</a:t>
            </a:r>
            <a:r>
              <a:rPr lang="es-ES" sz="3200" dirty="0"/>
              <a:t> es la segunda sección más importante del sistema de archivos, cuyos datos se pueden compartir y son de solo lectura. Contiene aplicaciones y archivos utilizados por los usuarios, a diferencia de las aplicaciones y archivos utilizados por el sistema. </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3371850" y="5983052"/>
            <a:ext cx="5629275" cy="580410"/>
          </a:xfrm>
          <a:prstGeom prst="rect">
            <a:avLst/>
          </a:prstGeom>
        </p:spPr>
      </p:pic>
    </p:spTree>
    <p:extLst>
      <p:ext uri="{BB962C8B-B14F-4D97-AF65-F5344CB8AC3E}">
        <p14:creationId xmlns:p14="http://schemas.microsoft.com/office/powerpoint/2010/main" val="971972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38200" y="2256755"/>
            <a:ext cx="10258426" cy="2620045"/>
          </a:xfrm>
        </p:spPr>
        <p:txBody>
          <a:bodyPr>
            <a:noAutofit/>
          </a:bodyPr>
          <a:lstStyle/>
          <a:p>
            <a:pPr marL="0" indent="0" algn="just">
              <a:buNone/>
            </a:pPr>
            <a:r>
              <a:rPr lang="es-ES" sz="3200" dirty="0"/>
              <a:t>Por ejemplo, las aplicaciones no fundamentales se encuentran dentro del directorio /</a:t>
            </a:r>
            <a:r>
              <a:rPr lang="es-ES" sz="3200" dirty="0" err="1"/>
              <a:t>usr</a:t>
            </a:r>
            <a:r>
              <a:rPr lang="es-ES" sz="3200" dirty="0"/>
              <a:t>/</a:t>
            </a:r>
            <a:r>
              <a:rPr lang="es-ES" sz="3200" dirty="0" err="1"/>
              <a:t>bin</a:t>
            </a:r>
            <a:r>
              <a:rPr lang="es-ES" sz="3200" dirty="0"/>
              <a:t> en lugar del directorio /</a:t>
            </a:r>
            <a:r>
              <a:rPr lang="es-ES" sz="3200" dirty="0" err="1"/>
              <a:t>bin</a:t>
            </a:r>
            <a:r>
              <a:rPr lang="es-ES" sz="3200" dirty="0"/>
              <a:t> y los binarios de administración del sistema no fundamentales se encuentran en el directorio /</a:t>
            </a:r>
            <a:r>
              <a:rPr lang="es-ES" sz="3200" dirty="0" err="1"/>
              <a:t>usr</a:t>
            </a:r>
            <a:r>
              <a:rPr lang="es-ES" sz="3200" dirty="0"/>
              <a:t>/</a:t>
            </a:r>
            <a:r>
              <a:rPr lang="es-ES" sz="3200" dirty="0" err="1"/>
              <a:t>sbin</a:t>
            </a:r>
            <a:r>
              <a:rPr lang="es-ES" sz="3200" dirty="0"/>
              <a:t> en lugar del directorio /</a:t>
            </a:r>
            <a:r>
              <a:rPr lang="es-ES" sz="3200" dirty="0" err="1"/>
              <a:t>sbin</a:t>
            </a:r>
            <a:r>
              <a:rPr lang="es-ES" sz="3200" dirty="0"/>
              <a:t>.</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868257" y="5419725"/>
            <a:ext cx="6104293" cy="629387"/>
          </a:xfrm>
          <a:prstGeom prst="rect">
            <a:avLst/>
          </a:prstGeom>
        </p:spPr>
      </p:pic>
    </p:spTree>
    <p:extLst>
      <p:ext uri="{BB962C8B-B14F-4D97-AF65-F5344CB8AC3E}">
        <p14:creationId xmlns:p14="http://schemas.microsoft.com/office/powerpoint/2010/main" val="2724171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885279"/>
            <a:ext cx="11008750" cy="3753521"/>
          </a:xfrm>
        </p:spPr>
        <p:txBody>
          <a:bodyPr>
            <a:noAutofit/>
          </a:bodyPr>
          <a:lstStyle/>
          <a:p>
            <a:pPr marL="0" indent="0" algn="just">
              <a:buNone/>
            </a:pPr>
            <a:endParaRPr lang="es-ES" sz="3200" dirty="0"/>
          </a:p>
          <a:p>
            <a:pPr marL="0" indent="0" algn="just">
              <a:buNone/>
            </a:pPr>
            <a:r>
              <a:rPr lang="es-ES" sz="3200" dirty="0"/>
              <a:t>Las bibliotecas para cada uno se encuentran dentro del directorio /</a:t>
            </a:r>
            <a:r>
              <a:rPr lang="es-ES" sz="3200" dirty="0" err="1"/>
              <a:t>usr</a:t>
            </a:r>
            <a:r>
              <a:rPr lang="es-ES" sz="3200" dirty="0"/>
              <a:t>/lib. El directorio /</a:t>
            </a:r>
            <a:r>
              <a:rPr lang="es-ES" sz="3200" dirty="0" err="1"/>
              <a:t>usr</a:t>
            </a:r>
            <a:r>
              <a:rPr lang="es-ES" sz="3200" dirty="0"/>
              <a:t> a su vez contiene otros directorios, por ejemplo /</a:t>
            </a:r>
            <a:r>
              <a:rPr lang="es-ES" sz="3200" dirty="0" err="1"/>
              <a:t>usr</a:t>
            </a:r>
            <a:r>
              <a:rPr lang="es-ES" sz="3200" dirty="0"/>
              <a:t>/share. El directorio /</a:t>
            </a:r>
            <a:r>
              <a:rPr lang="es-ES" sz="3200" dirty="0" err="1"/>
              <a:t>usr</a:t>
            </a:r>
            <a:r>
              <a:rPr lang="es-ES" sz="3200" dirty="0"/>
              <a:t>/local es donde se instalan las aplicaciones compiladas localmente de forma predeterminada, esto evita que pueda afectar al resto del sistema.</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66689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9439"/>
            <a:ext cx="11008750" cy="2839121"/>
          </a:xfrm>
        </p:spPr>
        <p:txBody>
          <a:bodyPr>
            <a:noAutofit/>
          </a:bodyPr>
          <a:lstStyle/>
          <a:p>
            <a:pPr marL="0" indent="0" algn="just">
              <a:buNone/>
            </a:pPr>
            <a:r>
              <a:rPr lang="es-ES" sz="3200" dirty="0" err="1"/>
              <a:t>usr</a:t>
            </a:r>
            <a:r>
              <a:rPr lang="es-ES" sz="3200" dirty="0"/>
              <a:t>/share: Archivos compartidos como ficheros de configuración, imágenes, iconos, </a:t>
            </a:r>
            <a:r>
              <a:rPr lang="es-ES" sz="3200" dirty="0" err="1"/>
              <a:t>themes</a:t>
            </a:r>
            <a:r>
              <a:rPr lang="es-ES" sz="3200" dirty="0"/>
              <a:t>, etc.</a:t>
            </a:r>
          </a:p>
          <a:p>
            <a:pPr marL="0" indent="0" algn="just">
              <a:buNone/>
            </a:pPr>
            <a:endParaRPr lang="es-ES" sz="3200" dirty="0"/>
          </a:p>
          <a:p>
            <a:pPr marL="0" indent="0" algn="just">
              <a:buNone/>
            </a:pPr>
            <a:r>
              <a:rPr lang="es-ES" sz="3200" dirty="0"/>
              <a:t>/</a:t>
            </a:r>
            <a:r>
              <a:rPr lang="es-ES" sz="3200" dirty="0" err="1"/>
              <a:t>usr</a:t>
            </a:r>
            <a:r>
              <a:rPr lang="es-ES" sz="3200" dirty="0"/>
              <a:t>/X11R6/ Sistema X </a:t>
            </a:r>
            <a:r>
              <a:rPr lang="es-ES" sz="3200" dirty="0" err="1"/>
              <a:t>Window</a:t>
            </a:r>
            <a:r>
              <a:rPr lang="es-ES" sz="3200" dirty="0"/>
              <a:t> </a:t>
            </a:r>
            <a:r>
              <a:rPr lang="es-ES" sz="3200" dirty="0" err="1"/>
              <a:t>System</a:t>
            </a:r>
            <a:r>
              <a:rPr lang="es-ES" sz="3200" dirty="0"/>
              <a:t>, Versión 11, </a:t>
            </a:r>
            <a:r>
              <a:rPr lang="es-ES" sz="3200" dirty="0" err="1"/>
              <a:t>Release</a:t>
            </a:r>
            <a:r>
              <a:rPr lang="es-ES" sz="3200" dirty="0"/>
              <a:t> 6. Este directorio se relaciona con el entorno gráfico</a:t>
            </a:r>
          </a:p>
          <a:p>
            <a:pPr marL="0" indent="0" algn="just">
              <a:buNone/>
            </a:pPr>
            <a:endParaRPr lang="es-ES" sz="3200" dirty="0"/>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254995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8055"/>
            <a:ext cx="11008750" cy="3391571"/>
          </a:xfrm>
        </p:spPr>
        <p:txBody>
          <a:bodyPr>
            <a:noAutofit/>
          </a:bodyPr>
          <a:lstStyle/>
          <a:p>
            <a:pPr marL="0" indent="0" algn="just">
              <a:buNone/>
            </a:pPr>
            <a:r>
              <a:rPr lang="es-ES" sz="3200" dirty="0"/>
              <a:t>/</a:t>
            </a:r>
            <a:r>
              <a:rPr lang="es-ES" sz="3200" dirty="0" err="1"/>
              <a:t>usr</a:t>
            </a:r>
            <a:r>
              <a:rPr lang="es-ES" sz="3200" dirty="0"/>
              <a:t>/</a:t>
            </a:r>
            <a:r>
              <a:rPr lang="es-ES" sz="3200" dirty="0" err="1"/>
              <a:t>src</a:t>
            </a:r>
            <a:r>
              <a:rPr lang="es-ES" sz="3200" dirty="0"/>
              <a:t>: Códigos fuente de algunas aplicaciones y del </a:t>
            </a:r>
            <a:r>
              <a:rPr lang="es-ES" sz="3200" dirty="0" err="1"/>
              <a:t>kernel</a:t>
            </a:r>
            <a:r>
              <a:rPr lang="es-ES" sz="3200" dirty="0"/>
              <a:t> Linux. Al igual que /</a:t>
            </a:r>
            <a:r>
              <a:rPr lang="es-ES" sz="3200" dirty="0" err="1"/>
              <a:t>mnt</a:t>
            </a:r>
            <a:r>
              <a:rPr lang="es-ES" sz="3200" dirty="0"/>
              <a:t>, esta carpeta es manejada por los usuarios directamente para que éstos puedan guardan en él el código fuente de programas y bibliotecas y así puedan </a:t>
            </a:r>
            <a:r>
              <a:rPr lang="es-ES" sz="3200" dirty="0" err="1"/>
              <a:t>accesarlo</a:t>
            </a:r>
            <a:r>
              <a:rPr lang="es-ES" sz="3200" dirty="0"/>
              <a:t> fácilmente, sin problemas con permisos. Permite que el código fuente tenga un espacio propio, accesible pero apartado de todos los usuarios.</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3045216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041525"/>
          </a:xfrm>
        </p:spPr>
        <p:txBody>
          <a:bodyPr/>
          <a:lstStyle/>
          <a:p>
            <a:pPr marL="0" indent="0" algn="just">
              <a:buNone/>
            </a:pPr>
            <a:r>
              <a:rPr lang="es-ES" dirty="0"/>
              <a:t>/</a:t>
            </a:r>
            <a:r>
              <a:rPr lang="es-ES" dirty="0" err="1"/>
              <a:t>var</a:t>
            </a:r>
            <a:r>
              <a:rPr lang="es-ES" dirty="0"/>
              <a:t> (variables): Archivos variables, tales como logs, archivos </a:t>
            </a:r>
            <a:r>
              <a:rPr lang="es-ES" dirty="0" err="1"/>
              <a:t>spool</a:t>
            </a:r>
            <a:r>
              <a:rPr lang="es-ES" dirty="0"/>
              <a:t>, bases de datos, archivos de e-mail temporales, y algunos archivos temporales en general. Generalmente actúa como un registro del sistema. Ayuda a encontrar los orígenes de un problema.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47384" y="4910074"/>
            <a:ext cx="7392432" cy="905001"/>
          </a:xfrm>
          <a:prstGeom prst="rect">
            <a:avLst/>
          </a:prstGeom>
        </p:spPr>
      </p:pic>
    </p:spTree>
    <p:extLst>
      <p:ext uri="{BB962C8B-B14F-4D97-AF65-F5344CB8AC3E}">
        <p14:creationId xmlns:p14="http://schemas.microsoft.com/office/powerpoint/2010/main" val="50011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232612"/>
          </a:xfrm>
        </p:spPr>
        <p:txBody>
          <a:bodyPr>
            <a:normAutofit/>
          </a:bodyPr>
          <a:lstStyle/>
          <a:p>
            <a:pPr marL="0" indent="0" algn="just">
              <a:buNone/>
            </a:pPr>
            <a:r>
              <a:rPr lang="es-ES" dirty="0"/>
              <a:t>/</a:t>
            </a:r>
            <a:r>
              <a:rPr lang="es-ES" dirty="0" err="1"/>
              <a:t>var</a:t>
            </a:r>
            <a:r>
              <a:rPr lang="es-ES" dirty="0"/>
              <a:t>/</a:t>
            </a:r>
            <a:r>
              <a:rPr lang="es-ES" dirty="0" err="1"/>
              <a:t>crash</a:t>
            </a:r>
            <a:r>
              <a:rPr lang="es-ES" dirty="0"/>
              <a:t>/ Se depositan datos e información, referentes a las caídas o errores del sistema operativo. Es más específico que /</a:t>
            </a:r>
            <a:r>
              <a:rPr lang="es-ES" dirty="0" err="1"/>
              <a:t>var</a:t>
            </a:r>
            <a:r>
              <a:rPr lang="es-ES" dirty="0"/>
              <a:t> en general.</a:t>
            </a:r>
          </a:p>
          <a:p>
            <a:pPr marL="0" indent="0" algn="just">
              <a:buNone/>
            </a:pPr>
            <a:r>
              <a:rPr lang="es-ES" dirty="0"/>
              <a:t>/</a:t>
            </a:r>
            <a:r>
              <a:rPr lang="es-ES" dirty="0" err="1"/>
              <a:t>var</a:t>
            </a:r>
            <a:r>
              <a:rPr lang="es-ES" dirty="0"/>
              <a:t>/</a:t>
            </a:r>
            <a:r>
              <a:rPr lang="es-ES" dirty="0" err="1"/>
              <a:t>lib</a:t>
            </a:r>
            <a:r>
              <a:rPr lang="es-ES" dirty="0"/>
              <a:t>: Información sobre el estado actual de las aplicaciones, modificable por las propias aplicaciones.</a:t>
            </a:r>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209562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3052" y="2566146"/>
            <a:ext cx="10515600" cy="2232612"/>
          </a:xfrm>
        </p:spPr>
        <p:txBody>
          <a:bodyPr>
            <a:normAutofit/>
          </a:bodyPr>
          <a:lstStyle/>
          <a:p>
            <a:pPr marL="0" indent="0" algn="just">
              <a:buNone/>
            </a:pPr>
            <a:r>
              <a:rPr lang="es-ES" dirty="0"/>
              <a:t>/</a:t>
            </a:r>
            <a:r>
              <a:rPr lang="es-ES" dirty="0" err="1"/>
              <a:t>var</a:t>
            </a:r>
            <a:r>
              <a:rPr lang="es-ES" dirty="0"/>
              <a:t>/log: Es uno de los subdirectorios más importantes ya que aquí se guardan todo tipo de logs del sistema.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3955447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Parámetros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14500"/>
            <a:ext cx="11446896" cy="4752975"/>
          </a:xfrm>
        </p:spPr>
        <p:txBody>
          <a:bodyPr anchor="ctr">
            <a:normAutofit/>
          </a:bodyPr>
          <a:lstStyle/>
          <a:p>
            <a:pPr marL="0" indent="0">
              <a:buNone/>
            </a:pPr>
            <a:r>
              <a:rPr lang="es-ES" sz="2000" dirty="0"/>
              <a:t>Los comandos de la Shell de Linux pueden recibir parámetros que afectan a la manera de ejecutarse: comando parámetro1 parámetro2 … </a:t>
            </a:r>
            <a:r>
              <a:rPr lang="es-ES" sz="2000" dirty="0" err="1"/>
              <a:t>parámetroN</a:t>
            </a:r>
            <a:r>
              <a:rPr lang="es-ES" sz="2000" dirty="0"/>
              <a:t>.</a:t>
            </a:r>
          </a:p>
          <a:p>
            <a:pPr marL="0" indent="0">
              <a:buNone/>
            </a:pPr>
            <a:endParaRPr lang="es-ES" sz="2000" dirty="0"/>
          </a:p>
          <a:p>
            <a:pPr marL="0" indent="0" algn="just">
              <a:buNone/>
            </a:pPr>
            <a:r>
              <a:rPr lang="es-ES" sz="2000" dirty="0"/>
              <a:t>Los parámetros son valores o argumentos que se pueden pasar a los comandos o scripts para modificar su comportamiento o salida. </a:t>
            </a:r>
          </a:p>
          <a:p>
            <a:pPr marL="0" indent="0" algn="just">
              <a:buNone/>
            </a:pPr>
            <a:r>
              <a:rPr lang="es-ES" sz="2000" dirty="0"/>
              <a:t>Permiten a los usuarios interactuar con los comandos y scripts de manera más dinámica y flexible.</a:t>
            </a:r>
          </a:p>
          <a:p>
            <a:pPr marL="0" indent="0" algn="just">
              <a:buNone/>
            </a:pPr>
            <a:endParaRPr lang="es-ES" sz="2000" dirty="0"/>
          </a:p>
          <a:p>
            <a:pPr marL="0" indent="0" algn="just">
              <a:buNone/>
            </a:pPr>
            <a:r>
              <a:rPr lang="es-ES" sz="2000" dirty="0"/>
              <a:t>Por ejemplo, en el comando </a:t>
            </a:r>
            <a:r>
              <a:rPr lang="es-ES" sz="2000" dirty="0" err="1">
                <a:solidFill>
                  <a:schemeClr val="bg1"/>
                </a:solidFill>
                <a:highlight>
                  <a:srgbClr val="000000"/>
                </a:highlight>
              </a:rPr>
              <a:t>ls</a:t>
            </a:r>
            <a:r>
              <a:rPr lang="es-ES" sz="2000" dirty="0">
                <a:solidFill>
                  <a:schemeClr val="bg1"/>
                </a:solidFill>
                <a:highlight>
                  <a:srgbClr val="000000"/>
                </a:highlight>
              </a:rPr>
              <a:t> -l /home/usuario</a:t>
            </a:r>
            <a:r>
              <a:rPr lang="es-ES" sz="2000" dirty="0"/>
              <a:t> </a:t>
            </a:r>
          </a:p>
          <a:p>
            <a:pPr marL="0" indent="0" algn="just">
              <a:buNone/>
            </a:pPr>
            <a:r>
              <a:rPr lang="es-ES" sz="2000" dirty="0"/>
              <a:t>-l es un parámetro que le indica al comando </a:t>
            </a:r>
            <a:r>
              <a:rPr lang="es-ES" sz="2000" dirty="0" err="1"/>
              <a:t>ls</a:t>
            </a:r>
            <a:r>
              <a:rPr lang="es-ES" sz="2000" dirty="0"/>
              <a:t> que liste los archivos y directorios con información detallada, y</a:t>
            </a:r>
          </a:p>
          <a:p>
            <a:pPr marL="0" indent="0" algn="just">
              <a:buNone/>
            </a:pPr>
            <a:r>
              <a:rPr lang="es-ES" sz="2000" dirty="0"/>
              <a:t> /home/usuario es un parámetro que especifica el directorio cuyo contenido se debe listar.</a:t>
            </a:r>
          </a:p>
          <a:p>
            <a:pPr marL="0" indent="0">
              <a:buNone/>
            </a:pPr>
            <a:endParaRPr lang="es-ES" sz="2000" dirty="0"/>
          </a:p>
        </p:txBody>
      </p:sp>
    </p:spTree>
    <p:extLst>
      <p:ext uri="{BB962C8B-B14F-4D97-AF65-F5344CB8AC3E}">
        <p14:creationId xmlns:p14="http://schemas.microsoft.com/office/powerpoint/2010/main" val="45175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Linux dispone de una aplicación denominada intérprete de comandos o </a:t>
            </a:r>
            <a:r>
              <a:rPr lang="es-ES" sz="2000" dirty="0" err="1"/>
              <a:t>shell</a:t>
            </a:r>
            <a:r>
              <a:rPr lang="es-ES" sz="2000" dirty="0"/>
              <a:t> de comandos que permite al usuario interactuar con el sistema operativo mediante la ejecución de comandos o sentencias de texto. Hay diferentes tipos de intérpretes que se diferencian en la sintaxis de los comandos y en la forma de interaccionar con el usuario.</a:t>
            </a:r>
          </a:p>
        </p:txBody>
      </p:sp>
    </p:spTree>
    <p:extLst>
      <p:ext uri="{BB962C8B-B14F-4D97-AF65-F5344CB8AC3E}">
        <p14:creationId xmlns:p14="http://schemas.microsoft.com/office/powerpoint/2010/main" val="787273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695450"/>
            <a:ext cx="11446896" cy="4800600"/>
          </a:xfrm>
        </p:spPr>
        <p:txBody>
          <a:bodyPr anchor="ctr">
            <a:normAutofit/>
          </a:bodyPr>
          <a:lstStyle/>
          <a:p>
            <a:pPr marL="0" indent="0">
              <a:buNone/>
            </a:pPr>
            <a:endParaRPr lang="es-ES" sz="2000" dirty="0"/>
          </a:p>
          <a:p>
            <a:pPr marL="0" indent="0" algn="just">
              <a:buNone/>
            </a:pPr>
            <a:r>
              <a:rPr lang="es-ES" sz="2000" dirty="0"/>
              <a:t>Además de parámetros, los comandos pueden recibir modificadores propios, que van siempre precedidos de los símbolos “-“ y “--".</a:t>
            </a:r>
          </a:p>
          <a:p>
            <a:pPr marL="0" indent="0" algn="just">
              <a:buNone/>
            </a:pPr>
            <a:r>
              <a:rPr lang="es-ES" sz="2000" dirty="0"/>
              <a:t> El primero se utiliza para indicar modificadores cuyo nombre es un único carácter, mientras que el segundo precede siempre a nombres completos de modificadores. </a:t>
            </a:r>
          </a:p>
          <a:p>
            <a:pPr marL="0" indent="0" algn="just">
              <a:buNone/>
            </a:pPr>
            <a:r>
              <a:rPr lang="es-ES" sz="2000" dirty="0"/>
              <a:t>Los modificadores, también conocidos como opciones o </a:t>
            </a:r>
            <a:r>
              <a:rPr lang="es-ES" sz="2000" dirty="0" err="1"/>
              <a:t>flags</a:t>
            </a:r>
            <a:r>
              <a:rPr lang="es-ES" sz="2000" dirty="0"/>
              <a:t>, son parámetros especiales que se utilizan para cambiar el comportamiento de los comandos</a:t>
            </a:r>
          </a:p>
        </p:txBody>
      </p:sp>
    </p:spTree>
    <p:extLst>
      <p:ext uri="{BB962C8B-B14F-4D97-AF65-F5344CB8AC3E}">
        <p14:creationId xmlns:p14="http://schemas.microsoft.com/office/powerpoint/2010/main" val="291790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524125"/>
            <a:ext cx="11446896" cy="3028949"/>
          </a:xfrm>
        </p:spPr>
        <p:txBody>
          <a:bodyPr anchor="ctr">
            <a:normAutofit/>
          </a:bodyPr>
          <a:lstStyle/>
          <a:p>
            <a:pPr marL="0" indent="0">
              <a:buNone/>
            </a:pPr>
            <a:r>
              <a:rPr lang="es-ES" sz="2000" dirty="0"/>
              <a:t>Ejemplo con el comando </a:t>
            </a:r>
            <a:r>
              <a:rPr lang="es-ES" sz="2000" b="1" dirty="0" err="1"/>
              <a:t>ls</a:t>
            </a:r>
            <a:r>
              <a:rPr lang="es-ES" sz="2000" b="1" dirty="0"/>
              <a:t>:</a:t>
            </a:r>
          </a:p>
          <a:p>
            <a:pPr marL="0" indent="0">
              <a:buNone/>
            </a:pPr>
            <a:endParaRPr lang="es-ES" sz="2000" dirty="0"/>
          </a:p>
          <a:p>
            <a:pPr marL="0" indent="0">
              <a:buNone/>
            </a:pPr>
            <a:r>
              <a:rPr lang="es-ES" sz="2000" dirty="0" err="1"/>
              <a:t>ls</a:t>
            </a:r>
            <a:r>
              <a:rPr lang="es-ES" sz="2000" dirty="0"/>
              <a:t> -l: Muestra información detallada sobre los archivos, como permisos, propietario, tamaño y fecha de modificación.</a:t>
            </a:r>
          </a:p>
          <a:p>
            <a:pPr marL="0" indent="0">
              <a:buNone/>
            </a:pPr>
            <a:r>
              <a:rPr lang="es-ES" sz="2000" dirty="0" err="1"/>
              <a:t>ls</a:t>
            </a:r>
            <a:r>
              <a:rPr lang="es-ES" sz="2000" dirty="0"/>
              <a:t> -a: Muestra todos los archivos, incluidos los archivos ocultos.</a:t>
            </a:r>
          </a:p>
          <a:p>
            <a:pPr marL="0" indent="0">
              <a:buNone/>
            </a:pPr>
            <a:r>
              <a:rPr lang="es-ES" sz="2000" dirty="0" err="1"/>
              <a:t>ls</a:t>
            </a:r>
            <a:r>
              <a:rPr lang="es-ES" sz="2000" dirty="0"/>
              <a:t> -h: Muestra los tamaños de los archivos en formato legible por humanos (por ejemplo, "10K" para 10 kilobytes).</a:t>
            </a:r>
          </a:p>
          <a:p>
            <a:pPr marL="0" indent="0">
              <a:buNone/>
            </a:pPr>
            <a:r>
              <a:rPr lang="es-ES" sz="2000" dirty="0" err="1"/>
              <a:t>ls</a:t>
            </a:r>
            <a:r>
              <a:rPr lang="es-ES" sz="2000" dirty="0"/>
              <a:t> -t: Ordena los archivos por fecha de modificación, con los archivos más recientes al principio.</a:t>
            </a:r>
          </a:p>
        </p:txBody>
      </p:sp>
    </p:spTree>
    <p:extLst>
      <p:ext uri="{BB962C8B-B14F-4D97-AF65-F5344CB8AC3E}">
        <p14:creationId xmlns:p14="http://schemas.microsoft.com/office/powerpoint/2010/main" val="397385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6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914525"/>
            <a:ext cx="11446896" cy="3028949"/>
          </a:xfrm>
        </p:spPr>
        <p:txBody>
          <a:bodyPr anchor="ctr">
            <a:normAutofit/>
          </a:bodyPr>
          <a:lstStyle/>
          <a:p>
            <a:pPr marL="0" indent="0">
              <a:buNone/>
            </a:pPr>
            <a:r>
              <a:rPr lang="es-ES" sz="2400" dirty="0"/>
              <a:t>Ejemplo con el comando </a:t>
            </a:r>
            <a:r>
              <a:rPr lang="es-ES" sz="2400" b="1" dirty="0" err="1"/>
              <a:t>ls</a:t>
            </a:r>
            <a:r>
              <a:rPr lang="es-ES" sz="2400" b="1" dirty="0"/>
              <a:t> </a:t>
            </a:r>
            <a:r>
              <a:rPr lang="es-ES" sz="2400" dirty="0"/>
              <a:t>pero con el doble </a:t>
            </a:r>
            <a:r>
              <a:rPr lang="es-ES" sz="2400" dirty="0" err="1"/>
              <a:t>guión</a:t>
            </a:r>
            <a:r>
              <a:rPr lang="es-ES" sz="2400" dirty="0"/>
              <a:t> ‘--’</a:t>
            </a:r>
            <a:r>
              <a:rPr lang="es-ES" sz="2400" b="1" dirty="0"/>
              <a:t>:</a:t>
            </a:r>
          </a:p>
          <a:p>
            <a:pPr marL="0" indent="0">
              <a:buNone/>
            </a:pPr>
            <a:endParaRPr lang="es-ES" sz="2400" dirty="0"/>
          </a:p>
          <a:p>
            <a:pPr marL="0" indent="0">
              <a:buNone/>
            </a:pPr>
            <a:r>
              <a:rPr lang="es-ES" sz="2400" dirty="0" err="1"/>
              <a:t>ls</a:t>
            </a:r>
            <a:r>
              <a:rPr lang="es-ES" sz="2400" dirty="0"/>
              <a:t> --</a:t>
            </a:r>
            <a:r>
              <a:rPr lang="es-ES" sz="2400" dirty="0" err="1"/>
              <a:t>all</a:t>
            </a:r>
            <a:r>
              <a:rPr lang="es-ES" sz="2400" dirty="0"/>
              <a:t>: Es equivalente a </a:t>
            </a:r>
            <a:r>
              <a:rPr lang="es-ES" sz="2400" dirty="0" err="1"/>
              <a:t>ls</a:t>
            </a:r>
            <a:r>
              <a:rPr lang="es-ES" sz="2400" dirty="0"/>
              <a:t> -a, muestra todos los archivos, incluidos los archivos ocultos.</a:t>
            </a:r>
          </a:p>
          <a:p>
            <a:pPr marL="0" indent="0">
              <a:buNone/>
            </a:pPr>
            <a:r>
              <a:rPr lang="es-ES" sz="2400" dirty="0" err="1"/>
              <a:t>ls</a:t>
            </a:r>
            <a:r>
              <a:rPr lang="es-ES" sz="2400" dirty="0"/>
              <a:t> --color: Muestra los nombres de los archivos con diferentes colores para indicar su tipo.</a:t>
            </a:r>
          </a:p>
        </p:txBody>
      </p:sp>
    </p:spTree>
    <p:extLst>
      <p:ext uri="{BB962C8B-B14F-4D97-AF65-F5344CB8AC3E}">
        <p14:creationId xmlns:p14="http://schemas.microsoft.com/office/powerpoint/2010/main" val="6752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85750" y="1622745"/>
            <a:ext cx="11582399" cy="5120956"/>
          </a:xfrm>
        </p:spPr>
        <p:txBody>
          <a:bodyPr anchor="ctr">
            <a:normAutofit/>
          </a:bodyPr>
          <a:lstStyle/>
          <a:p>
            <a:pPr marL="0" indent="0">
              <a:buNone/>
            </a:pPr>
            <a:endParaRPr lang="es-ES" sz="2000" dirty="0"/>
          </a:p>
          <a:p>
            <a:pPr marL="0" indent="0" algn="just">
              <a:buNone/>
            </a:pPr>
            <a:r>
              <a:rPr lang="es-ES" sz="2000" dirty="0"/>
              <a:t>Asimismo, es habitual que coexistan ambas versiones de un mismo modificador. Por ejemplo, un buen número de comandos ofrecen estos dos modificadores, que hacen lo mismo: -v y --verbose (hacen que la salida del comando contenga información adicional). Se podría utilizar uno u otro, indistintamente.</a:t>
            </a:r>
          </a:p>
          <a:p>
            <a:pPr marL="0" indent="0">
              <a:buNone/>
            </a:pPr>
            <a:endParaRPr lang="es-ES" sz="2000" dirty="0"/>
          </a:p>
          <a:p>
            <a:pPr marL="0" indent="0">
              <a:buNone/>
            </a:pPr>
            <a:r>
              <a:rPr lang="es-ES" sz="2000" dirty="0"/>
              <a:t>Ejemplo</a:t>
            </a:r>
            <a:r>
              <a:rPr lang="es-ES" sz="2000" dirty="0">
                <a:solidFill>
                  <a:schemeClr val="bg1"/>
                </a:solidFill>
              </a:rPr>
              <a:t>: </a:t>
            </a:r>
            <a:r>
              <a:rPr lang="es-ES" sz="2000" dirty="0">
                <a:solidFill>
                  <a:schemeClr val="bg1"/>
                </a:solidFill>
                <a:highlight>
                  <a:srgbClr val="000000"/>
                </a:highlight>
              </a:rPr>
              <a:t>grep -i --color=auto ‘ciclo’ archivo.txt   </a:t>
            </a:r>
          </a:p>
          <a:p>
            <a:pPr marL="0" indent="0">
              <a:buNone/>
            </a:pPr>
            <a:endParaRPr lang="es-ES" sz="2000" dirty="0">
              <a:solidFill>
                <a:schemeClr val="bg1"/>
              </a:solidFill>
              <a:highlight>
                <a:srgbClr val="000000"/>
              </a:highlight>
            </a:endParaRPr>
          </a:p>
          <a:p>
            <a:pPr marL="0" indent="0">
              <a:buNone/>
            </a:pPr>
            <a:r>
              <a:rPr lang="es-ES" sz="2000" dirty="0"/>
              <a:t>En este caso, se utilizan los siguientes modificadores:</a:t>
            </a:r>
          </a:p>
          <a:p>
            <a:pPr marL="0" indent="0">
              <a:buNone/>
            </a:pPr>
            <a:endParaRPr lang="es-ES" sz="2000" dirty="0">
              <a:solidFill>
                <a:schemeClr val="bg1"/>
              </a:solidFill>
              <a:highlight>
                <a:srgbClr val="000000"/>
              </a:highlight>
            </a:endParaRPr>
          </a:p>
          <a:p>
            <a:pPr marL="0" indent="0">
              <a:buNone/>
            </a:pPr>
            <a:r>
              <a:rPr lang="es-ES" sz="2000" b="1" dirty="0"/>
              <a:t>-i: Es el modificador corto que indica que la búsqueda no es sensible a mayúsculas/minúsculas</a:t>
            </a:r>
          </a:p>
          <a:p>
            <a:pPr marL="0" indent="0">
              <a:buNone/>
            </a:pPr>
            <a:r>
              <a:rPr lang="es-ES" sz="2000" b="1" dirty="0"/>
              <a:t>--color=auto</a:t>
            </a:r>
            <a:r>
              <a:rPr lang="es-ES" sz="2000" dirty="0"/>
              <a:t>: Es el modificador largo que resalta los resultados coincidentes en color</a:t>
            </a:r>
          </a:p>
          <a:p>
            <a:pPr marL="0" indent="0">
              <a:buNone/>
            </a:pPr>
            <a:endParaRPr lang="es-ES" sz="2000" dirty="0"/>
          </a:p>
        </p:txBody>
      </p:sp>
    </p:spTree>
    <p:extLst>
      <p:ext uri="{BB962C8B-B14F-4D97-AF65-F5344CB8AC3E}">
        <p14:creationId xmlns:p14="http://schemas.microsoft.com/office/powerpoint/2010/main" val="69229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latin typeface="Candara" panose="020E0502030303020204" pitchFamily="34" charset="0"/>
              </a:rPr>
              <a:t>Actividad 5. </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291591" y="1622745"/>
            <a:ext cx="9509760" cy="5120956"/>
          </a:xfrm>
        </p:spPr>
        <p:txBody>
          <a:bodyPr anchor="ctr">
            <a:normAutofit/>
          </a:bodyPr>
          <a:lstStyle/>
          <a:p>
            <a:pPr marL="0" indent="0" algn="just">
              <a:buNone/>
            </a:pPr>
            <a:endParaRPr lang="es-ES" dirty="0">
              <a:latin typeface="Candara" panose="020E0502030303020204" pitchFamily="34" charset="0"/>
            </a:endParaRPr>
          </a:p>
          <a:p>
            <a:pPr marL="0" indent="0" algn="just">
              <a:buNone/>
            </a:pPr>
            <a:r>
              <a:rPr lang="es-ES" sz="3600" dirty="0">
                <a:latin typeface="Candara" panose="020E0502030303020204" pitchFamily="34" charset="0"/>
              </a:rPr>
              <a:t>A partir de las siguiente diapositiva hasta la página 117 debe repetir cada uno de los comandos que se explican con tus propios ficheros. Una vez terminado, exportar el histórico de comandos utilizado en un fichero .</a:t>
            </a:r>
            <a:r>
              <a:rPr lang="es-ES" sz="3600" dirty="0" err="1">
                <a:latin typeface="Candara" panose="020E0502030303020204" pitchFamily="34" charset="0"/>
              </a:rPr>
              <a:t>txt</a:t>
            </a:r>
            <a:r>
              <a:rPr lang="es-ES" sz="3600" dirty="0">
                <a:latin typeface="Candara" panose="020E0502030303020204" pitchFamily="34" charset="0"/>
              </a:rPr>
              <a:t> u otro similar. </a:t>
            </a:r>
          </a:p>
        </p:txBody>
      </p:sp>
    </p:spTree>
    <p:extLst>
      <p:ext uri="{BB962C8B-B14F-4D97-AF65-F5344CB8AC3E}">
        <p14:creationId xmlns:p14="http://schemas.microsoft.com/office/powerpoint/2010/main" val="28504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fontScale="90000"/>
          </a:bodyPr>
          <a:lstStyle/>
          <a:p>
            <a:r>
              <a:rPr lang="es-ES" sz="4000" dirty="0">
                <a:solidFill>
                  <a:srgbClr val="FFFFFF"/>
                </a:solidFill>
              </a:rPr>
              <a:t>Comandos básicos de navegación por el sistema de archivos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r>
              <a:rPr lang="es-ES" sz="2000" dirty="0"/>
              <a:t>Cambio de directorio: </a:t>
            </a:r>
            <a:r>
              <a:rPr lang="es-ES" sz="2000" b="1" dirty="0"/>
              <a:t>cd ..</a:t>
            </a:r>
          </a:p>
          <a:p>
            <a:pPr marL="0" indent="0">
              <a:buNone/>
            </a:pPr>
            <a:endParaRPr lang="es-ES" sz="2000" dirty="0"/>
          </a:p>
        </p:txBody>
      </p:sp>
      <p:pic>
        <p:nvPicPr>
          <p:cNvPr id="4" name="Imagen5">
            <a:extLst>
              <a:ext uri="{FF2B5EF4-FFF2-40B4-BE49-F238E27FC236}">
                <a16:creationId xmlns:a16="http://schemas.microsoft.com/office/drawing/2014/main" id="{4B50DFED-B20E-2357-1E38-9B565842D25D}"/>
              </a:ext>
            </a:extLst>
          </p:cNvPr>
          <p:cNvPicPr/>
          <p:nvPr/>
        </p:nvPicPr>
        <p:blipFill>
          <a:blip r:embed="rId2">
            <a:lum/>
            <a:alphaModFix/>
          </a:blip>
          <a:srcRect/>
          <a:stretch>
            <a:fillRect/>
          </a:stretch>
        </p:blipFill>
        <p:spPr>
          <a:xfrm>
            <a:off x="3185652" y="2408903"/>
            <a:ext cx="9006348" cy="4449096"/>
          </a:xfrm>
          <a:prstGeom prst="rect">
            <a:avLst/>
          </a:prstGeom>
        </p:spPr>
      </p:pic>
    </p:spTree>
    <p:extLst>
      <p:ext uri="{BB962C8B-B14F-4D97-AF65-F5344CB8AC3E}">
        <p14:creationId xmlns:p14="http://schemas.microsoft.com/office/powerpoint/2010/main" val="343900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000" dirty="0">
                <a:solidFill>
                  <a:srgbClr val="FFFFFF"/>
                </a:solidFill>
              </a:rPr>
              <a:t>También se puede escribir cd con la ruta a llegar</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5" name="Imagen1">
            <a:extLst>
              <a:ext uri="{FF2B5EF4-FFF2-40B4-BE49-F238E27FC236}">
                <a16:creationId xmlns:a16="http://schemas.microsoft.com/office/drawing/2014/main" id="{7946939B-01CC-F775-6FCF-41311978F508}"/>
              </a:ext>
            </a:extLst>
          </p:cNvPr>
          <p:cNvPicPr/>
          <p:nvPr/>
        </p:nvPicPr>
        <p:blipFill>
          <a:blip r:embed="rId2">
            <a:lum/>
            <a:alphaModFix/>
          </a:blip>
          <a:srcRect/>
          <a:stretch>
            <a:fillRect/>
          </a:stretch>
        </p:blipFill>
        <p:spPr>
          <a:xfrm>
            <a:off x="619432" y="1786283"/>
            <a:ext cx="11120283" cy="3660787"/>
          </a:xfrm>
          <a:prstGeom prst="rect">
            <a:avLst/>
          </a:prstGeom>
        </p:spPr>
      </p:pic>
    </p:spTree>
    <p:extLst>
      <p:ext uri="{BB962C8B-B14F-4D97-AF65-F5344CB8AC3E}">
        <p14:creationId xmlns:p14="http://schemas.microsoft.com/office/powerpoint/2010/main" val="7564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800" dirty="0">
                <a:solidFill>
                  <a:srgbClr val="FFFFFF"/>
                </a:solidFill>
              </a:rPr>
              <a:t>También se puede escribir cd con la ruta a llegar.</a:t>
            </a:r>
            <a:br>
              <a:rPr lang="es-ES" sz="2800" dirty="0">
                <a:solidFill>
                  <a:srgbClr val="FFFFFF"/>
                </a:solidFill>
              </a:rPr>
            </a:br>
            <a:r>
              <a:rPr lang="es-ES" sz="2800" dirty="0">
                <a:solidFill>
                  <a:srgbClr val="FFFFFF"/>
                </a:solidFill>
              </a:rPr>
              <a:t>Otro ejemplo: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4" name="Imagen2">
            <a:extLst>
              <a:ext uri="{FF2B5EF4-FFF2-40B4-BE49-F238E27FC236}">
                <a16:creationId xmlns:a16="http://schemas.microsoft.com/office/drawing/2014/main" id="{073DC54D-AAAC-DCFF-5925-F08A186D8293}"/>
              </a:ext>
            </a:extLst>
          </p:cNvPr>
          <p:cNvPicPr/>
          <p:nvPr/>
        </p:nvPicPr>
        <p:blipFill>
          <a:blip r:embed="rId2">
            <a:lum/>
            <a:alphaModFix/>
          </a:blip>
          <a:srcRect/>
          <a:stretch>
            <a:fillRect/>
          </a:stretch>
        </p:blipFill>
        <p:spPr>
          <a:xfrm>
            <a:off x="737420" y="2340928"/>
            <a:ext cx="10902438" cy="3646917"/>
          </a:xfrm>
          <a:prstGeom prst="rect">
            <a:avLst/>
          </a:prstGeom>
        </p:spPr>
      </p:pic>
    </p:spTree>
    <p:extLst>
      <p:ext uri="{BB962C8B-B14F-4D97-AF65-F5344CB8AC3E}">
        <p14:creationId xmlns:p14="http://schemas.microsoft.com/office/powerpoint/2010/main" val="172439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Asimismo, dentro de cada directorio existen dos directorios especiales:  “.” y “..”</a:t>
            </a:r>
          </a:p>
        </p:txBody>
      </p:sp>
      <p:pic>
        <p:nvPicPr>
          <p:cNvPr id="4" name="Imagen3">
            <a:extLst>
              <a:ext uri="{FF2B5EF4-FFF2-40B4-BE49-F238E27FC236}">
                <a16:creationId xmlns:a16="http://schemas.microsoft.com/office/drawing/2014/main" id="{060491A1-5EBB-D628-6D4C-67FD896B4F2F}"/>
              </a:ext>
            </a:extLst>
          </p:cNvPr>
          <p:cNvPicPr>
            <a:picLocks noGrp="1"/>
          </p:cNvPicPr>
          <p:nvPr>
            <p:ph idx="1"/>
          </p:nvPr>
        </p:nvPicPr>
        <p:blipFill>
          <a:blip r:embed="rId2">
            <a:lum/>
            <a:alphaModFix/>
          </a:blip>
          <a:srcRect/>
          <a:stretch>
            <a:fillRect/>
          </a:stretch>
        </p:blipFill>
        <p:spPr>
          <a:xfrm>
            <a:off x="580103" y="2596025"/>
            <a:ext cx="10500852" cy="4080387"/>
          </a:xfrm>
          <a:prstGeom prst="rect">
            <a:avLst/>
          </a:prstGeom>
        </p:spPr>
      </p:pic>
      <p:sp>
        <p:nvSpPr>
          <p:cNvPr id="6" name="CuadroTexto 5">
            <a:extLst>
              <a:ext uri="{FF2B5EF4-FFF2-40B4-BE49-F238E27FC236}">
                <a16:creationId xmlns:a16="http://schemas.microsoft.com/office/drawing/2014/main" id="{E39AF1FE-CF64-D952-B9A5-EEBD50083147}"/>
              </a:ext>
            </a:extLst>
          </p:cNvPr>
          <p:cNvSpPr txBox="1"/>
          <p:nvPr/>
        </p:nvSpPr>
        <p:spPr>
          <a:xfrm>
            <a:off x="219840" y="1766872"/>
            <a:ext cx="11529707" cy="646331"/>
          </a:xfrm>
          <a:prstGeom prst="rect">
            <a:avLst/>
          </a:prstGeom>
          <a:noFill/>
        </p:spPr>
        <p:txBody>
          <a:bodyPr wrap="square">
            <a:spAutoFit/>
          </a:bodyPr>
          <a:lstStyle/>
          <a:p>
            <a:r>
              <a:rPr lang="es-ES" dirty="0"/>
              <a:t>“.” hace referencia al directorio actual, mientras que </a:t>
            </a:r>
          </a:p>
          <a:p>
            <a:r>
              <a:rPr lang="es-ES" dirty="0"/>
              <a:t>“..” se </a:t>
            </a:r>
            <a:r>
              <a:rPr lang="es-ES" dirty="0" err="1"/>
              <a:t>reﬁere</a:t>
            </a:r>
            <a:r>
              <a:rPr lang="es-ES" dirty="0"/>
              <a:t> al directorio padre del actual.</a:t>
            </a:r>
          </a:p>
        </p:txBody>
      </p:sp>
    </p:spTree>
    <p:extLst>
      <p:ext uri="{BB962C8B-B14F-4D97-AF65-F5344CB8AC3E}">
        <p14:creationId xmlns:p14="http://schemas.microsoft.com/office/powerpoint/2010/main" val="1035088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Vuelve a escribir cd ..</a:t>
            </a:r>
          </a:p>
        </p:txBody>
      </p:sp>
      <p:pic>
        <p:nvPicPr>
          <p:cNvPr id="7" name="Imagen4">
            <a:extLst>
              <a:ext uri="{FF2B5EF4-FFF2-40B4-BE49-F238E27FC236}">
                <a16:creationId xmlns:a16="http://schemas.microsoft.com/office/drawing/2014/main" id="{EF10CE21-4D3C-A353-E102-45C86D9AAED1}"/>
              </a:ext>
            </a:extLst>
          </p:cNvPr>
          <p:cNvPicPr>
            <a:picLocks noGrp="1"/>
          </p:cNvPicPr>
          <p:nvPr>
            <p:ph idx="1"/>
          </p:nvPr>
        </p:nvPicPr>
        <p:blipFill>
          <a:blip r:embed="rId2">
            <a:lum/>
            <a:alphaModFix/>
          </a:blip>
          <a:srcRect/>
          <a:stretch>
            <a:fillRect/>
          </a:stretch>
        </p:blipFill>
        <p:spPr>
          <a:xfrm>
            <a:off x="373627" y="1891969"/>
            <a:ext cx="11277600" cy="4671493"/>
          </a:xfrm>
          <a:prstGeom prst="rect">
            <a:avLst/>
          </a:prstGeom>
        </p:spPr>
      </p:pic>
    </p:spTree>
    <p:extLst>
      <p:ext uri="{BB962C8B-B14F-4D97-AF65-F5344CB8AC3E}">
        <p14:creationId xmlns:p14="http://schemas.microsoft.com/office/powerpoint/2010/main" val="34828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Según el sistema Linux utilizado, habrá diferentes tipos de </a:t>
            </a:r>
            <a:r>
              <a:rPr lang="es-ES" sz="2000" dirty="0" err="1"/>
              <a:t>shell</a:t>
            </a:r>
            <a:r>
              <a:rPr lang="es-ES" sz="2000" dirty="0"/>
              <a:t>. La más utilizada es </a:t>
            </a:r>
            <a:r>
              <a:rPr lang="es-ES" sz="2000" dirty="0" err="1"/>
              <a:t>Bash</a:t>
            </a:r>
            <a:r>
              <a:rPr lang="es-ES" sz="2000" dirty="0"/>
              <a:t> (</a:t>
            </a:r>
            <a:r>
              <a:rPr lang="es-ES" sz="2000" dirty="0" err="1"/>
              <a:t>Bourne</a:t>
            </a:r>
            <a:r>
              <a:rPr lang="es-ES" sz="2000" dirty="0"/>
              <a:t> </a:t>
            </a:r>
            <a:r>
              <a:rPr lang="es-ES" sz="2000" dirty="0" err="1"/>
              <a:t>Again</a:t>
            </a:r>
            <a:r>
              <a:rPr lang="es-ES" sz="2000" dirty="0"/>
              <a:t> Shell), que no solo permite ejecutar comandos puntuales, sino que dispone de un sistema de sentencias donde se pueden componer scripts o automatismos de cierto grado de complejidad.</a:t>
            </a:r>
          </a:p>
        </p:txBody>
      </p:sp>
    </p:spTree>
    <p:extLst>
      <p:ext uri="{BB962C8B-B14F-4D97-AF65-F5344CB8AC3E}">
        <p14:creationId xmlns:p14="http://schemas.microsoft.com/office/powerpoint/2010/main" val="2006329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cd ~ : Me lleva al directorio home</a:t>
            </a:r>
            <a:br>
              <a:rPr lang="es-ES" sz="2800" dirty="0">
                <a:solidFill>
                  <a:srgbClr val="FFFFFF"/>
                </a:solidFill>
              </a:rPr>
            </a:br>
            <a:r>
              <a:rPr lang="es-ES" sz="2800" dirty="0">
                <a:solidFill>
                  <a:srgbClr val="FFFFFF"/>
                </a:solidFill>
              </a:rPr>
              <a:t>cd /  : Me lleva al directorio raíz</a:t>
            </a:r>
          </a:p>
        </p:txBody>
      </p:sp>
      <p:pic>
        <p:nvPicPr>
          <p:cNvPr id="6" name="Imagen15">
            <a:extLst>
              <a:ext uri="{FF2B5EF4-FFF2-40B4-BE49-F238E27FC236}">
                <a16:creationId xmlns:a16="http://schemas.microsoft.com/office/drawing/2014/main" id="{14F993AA-ADE0-0529-DC71-1C53F174A2AB}"/>
              </a:ext>
            </a:extLst>
          </p:cNvPr>
          <p:cNvPicPr>
            <a:picLocks noGrp="1"/>
          </p:cNvPicPr>
          <p:nvPr>
            <p:ph idx="1"/>
          </p:nvPr>
        </p:nvPicPr>
        <p:blipFill>
          <a:blip r:embed="rId2">
            <a:lum/>
            <a:alphaModFix/>
          </a:blip>
          <a:srcRect/>
          <a:stretch>
            <a:fillRect/>
          </a:stretch>
        </p:blipFill>
        <p:spPr>
          <a:xfrm>
            <a:off x="202179" y="2910348"/>
            <a:ext cx="11732646" cy="2113936"/>
          </a:xfrm>
          <a:prstGeom prst="rect">
            <a:avLst/>
          </a:prstGeom>
        </p:spPr>
      </p:pic>
    </p:spTree>
    <p:extLst>
      <p:ext uri="{BB962C8B-B14F-4D97-AF65-F5344CB8AC3E}">
        <p14:creationId xmlns:p14="http://schemas.microsoft.com/office/powerpoint/2010/main" val="245925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Para saber mi ubicación actual : </a:t>
            </a:r>
            <a:r>
              <a:rPr lang="es-ES" sz="2800" b="1" dirty="0" err="1">
                <a:solidFill>
                  <a:srgbClr val="FFFFFF"/>
                </a:solidFill>
              </a:rPr>
              <a:t>pwd</a:t>
            </a:r>
            <a:br>
              <a:rPr lang="es-ES" sz="2800" dirty="0">
                <a:solidFill>
                  <a:srgbClr val="FFFFFF"/>
                </a:solidFill>
              </a:rPr>
            </a:br>
            <a:r>
              <a:rPr lang="es-ES" sz="2800" dirty="0">
                <a:solidFill>
                  <a:srgbClr val="FFFFFF"/>
                </a:solidFill>
              </a:rPr>
              <a:t>El comando </a:t>
            </a:r>
            <a:r>
              <a:rPr lang="es-ES" sz="2800" b="1" dirty="0" err="1">
                <a:solidFill>
                  <a:srgbClr val="FFFFFF"/>
                </a:solidFill>
              </a:rPr>
              <a:t>pwd</a:t>
            </a:r>
            <a:r>
              <a:rPr lang="es-ES" sz="2800" dirty="0">
                <a:solidFill>
                  <a:srgbClr val="FFFFFF"/>
                </a:solidFill>
              </a:rPr>
              <a:t> imprime la ruta del directorio actual</a:t>
            </a:r>
            <a:br>
              <a:rPr lang="es-ES" sz="2800" dirty="0">
                <a:solidFill>
                  <a:srgbClr val="FFFFFF"/>
                </a:solidFill>
              </a:rPr>
            </a:br>
            <a:r>
              <a:rPr lang="es-ES" sz="2800" b="1" dirty="0" err="1">
                <a:solidFill>
                  <a:srgbClr val="FFFFFF"/>
                </a:solidFill>
              </a:rPr>
              <a:t>pwd</a:t>
            </a:r>
            <a:r>
              <a:rPr lang="es-ES" sz="2800" dirty="0">
                <a:solidFill>
                  <a:srgbClr val="FFFFFF"/>
                </a:solidFill>
              </a:rPr>
              <a:t> es la abreviación de: </a:t>
            </a:r>
            <a:r>
              <a:rPr lang="es-ES" sz="2800" dirty="0" err="1">
                <a:solidFill>
                  <a:srgbClr val="FFFFFF"/>
                </a:solidFill>
              </a:rPr>
              <a:t>print</a:t>
            </a:r>
            <a:r>
              <a:rPr lang="es-ES" sz="2800" dirty="0">
                <a:solidFill>
                  <a:srgbClr val="FFFFFF"/>
                </a:solidFill>
              </a:rPr>
              <a:t> </a:t>
            </a:r>
            <a:r>
              <a:rPr lang="es-ES" sz="2800" dirty="0" err="1">
                <a:solidFill>
                  <a:srgbClr val="FFFFFF"/>
                </a:solidFill>
              </a:rPr>
              <a:t>working</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pic>
        <p:nvPicPr>
          <p:cNvPr id="5" name="Imagen5">
            <a:extLst>
              <a:ext uri="{FF2B5EF4-FFF2-40B4-BE49-F238E27FC236}">
                <a16:creationId xmlns:a16="http://schemas.microsoft.com/office/drawing/2014/main" id="{D9427303-3E80-A691-6544-856F0F008841}"/>
              </a:ext>
            </a:extLst>
          </p:cNvPr>
          <p:cNvPicPr>
            <a:picLocks noGrp="1"/>
          </p:cNvPicPr>
          <p:nvPr>
            <p:ph idx="1"/>
          </p:nvPr>
        </p:nvPicPr>
        <p:blipFill>
          <a:blip r:embed="rId2">
            <a:lum/>
            <a:alphaModFix/>
          </a:blip>
          <a:srcRect/>
          <a:stretch>
            <a:fillRect/>
          </a:stretch>
        </p:blipFill>
        <p:spPr>
          <a:xfrm>
            <a:off x="904568" y="1676090"/>
            <a:ext cx="10382864" cy="4714878"/>
          </a:xfrm>
          <a:prstGeom prst="rect">
            <a:avLst/>
          </a:prstGeom>
        </p:spPr>
      </p:pic>
    </p:spTree>
    <p:extLst>
      <p:ext uri="{BB962C8B-B14F-4D97-AF65-F5344CB8AC3E}">
        <p14:creationId xmlns:p14="http://schemas.microsoft.com/office/powerpoint/2010/main" val="339561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Listado del contenido de un directorio : </a:t>
            </a:r>
            <a:r>
              <a:rPr lang="es-ES" sz="2800" b="1" dirty="0" err="1">
                <a:solidFill>
                  <a:srgbClr val="FFFFFF"/>
                </a:solidFill>
              </a:rPr>
              <a:t>ls</a:t>
            </a:r>
            <a:br>
              <a:rPr lang="es-ES" sz="2800" b="1" dirty="0">
                <a:solidFill>
                  <a:srgbClr val="FFFFFF"/>
                </a:solidFill>
              </a:rPr>
            </a:br>
            <a:r>
              <a:rPr lang="es-ES" sz="2000" dirty="0">
                <a:solidFill>
                  <a:srgbClr val="FFFFFF"/>
                </a:solidFill>
              </a:rPr>
              <a:t>El comando </a:t>
            </a:r>
            <a:r>
              <a:rPr lang="es-ES" sz="2000" dirty="0" err="1">
                <a:solidFill>
                  <a:srgbClr val="FFFFFF"/>
                </a:solidFill>
              </a:rPr>
              <a:t>ls</a:t>
            </a:r>
            <a:r>
              <a:rPr lang="es-ES" sz="2000" dirty="0">
                <a:solidFill>
                  <a:srgbClr val="FFFFFF"/>
                </a:solidFill>
              </a:rPr>
              <a:t> muestra los nombres de los archivos y subdirectorios contenidos en el directorio en el que se está. Solo se obtienen los nombres de los archivos, sin ninguna otra información.</a:t>
            </a:r>
            <a:endParaRPr lang="es-ES" sz="2800" dirty="0">
              <a:solidFill>
                <a:srgbClr val="FFFFFF"/>
              </a:solidFill>
            </a:endParaRPr>
          </a:p>
        </p:txBody>
      </p:sp>
      <p:pic>
        <p:nvPicPr>
          <p:cNvPr id="6" name="Imagen6">
            <a:extLst>
              <a:ext uri="{FF2B5EF4-FFF2-40B4-BE49-F238E27FC236}">
                <a16:creationId xmlns:a16="http://schemas.microsoft.com/office/drawing/2014/main" id="{7DF03A66-BF23-3489-81C5-E22FECBD1C40}"/>
              </a:ext>
            </a:extLst>
          </p:cNvPr>
          <p:cNvPicPr>
            <a:picLocks noGrp="1"/>
          </p:cNvPicPr>
          <p:nvPr>
            <p:ph idx="1"/>
          </p:nvPr>
        </p:nvPicPr>
        <p:blipFill>
          <a:blip r:embed="rId2">
            <a:lum/>
            <a:alphaModFix/>
          </a:blip>
          <a:srcRect/>
          <a:stretch>
            <a:fillRect/>
          </a:stretch>
        </p:blipFill>
        <p:spPr>
          <a:xfrm>
            <a:off x="459350" y="1838632"/>
            <a:ext cx="11270534" cy="4748981"/>
          </a:xfrm>
          <a:prstGeom prst="rect">
            <a:avLst/>
          </a:prstGeom>
        </p:spPr>
      </p:pic>
    </p:spTree>
    <p:extLst>
      <p:ext uri="{BB962C8B-B14F-4D97-AF65-F5344CB8AC3E}">
        <p14:creationId xmlns:p14="http://schemas.microsoft.com/office/powerpoint/2010/main" val="57150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Otro ejemplo:</a:t>
            </a:r>
          </a:p>
        </p:txBody>
      </p:sp>
      <p:pic>
        <p:nvPicPr>
          <p:cNvPr id="5" name="Imagen7">
            <a:extLst>
              <a:ext uri="{FF2B5EF4-FFF2-40B4-BE49-F238E27FC236}">
                <a16:creationId xmlns:a16="http://schemas.microsoft.com/office/drawing/2014/main" id="{E5DC80C9-1F47-938E-BB25-010A2BE8B571}"/>
              </a:ext>
            </a:extLst>
          </p:cNvPr>
          <p:cNvPicPr>
            <a:picLocks noGrp="1"/>
          </p:cNvPicPr>
          <p:nvPr>
            <p:ph idx="1"/>
          </p:nvPr>
        </p:nvPicPr>
        <p:blipFill>
          <a:blip r:embed="rId2">
            <a:lum/>
            <a:alphaModFix/>
          </a:blip>
          <a:srcRect/>
          <a:stretch>
            <a:fillRect/>
          </a:stretch>
        </p:blipFill>
        <p:spPr>
          <a:xfrm>
            <a:off x="698858" y="1887794"/>
            <a:ext cx="10794283" cy="4670322"/>
          </a:xfrm>
          <a:prstGeom prst="rect">
            <a:avLst/>
          </a:prstGeom>
        </p:spPr>
      </p:pic>
    </p:spTree>
    <p:extLst>
      <p:ext uri="{BB962C8B-B14F-4D97-AF65-F5344CB8AC3E}">
        <p14:creationId xmlns:p14="http://schemas.microsoft.com/office/powerpoint/2010/main" val="40039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El comando </a:t>
            </a:r>
            <a:r>
              <a:rPr lang="es-ES" sz="2800" b="1" dirty="0" err="1">
                <a:solidFill>
                  <a:srgbClr val="FFFFFF"/>
                </a:solidFill>
              </a:rPr>
              <a:t>ls</a:t>
            </a:r>
            <a:r>
              <a:rPr lang="es-ES" sz="2800" dirty="0">
                <a:solidFill>
                  <a:srgbClr val="FFFFFF"/>
                </a:solidFill>
              </a:rPr>
              <a:t> admite diferentes modiﬁcadores que alterarán la información mostrada en pantalla. </a:t>
            </a:r>
          </a:p>
        </p:txBody>
      </p:sp>
      <p:sp>
        <p:nvSpPr>
          <p:cNvPr id="4" name="Marcador de contenido 3">
            <a:extLst>
              <a:ext uri="{FF2B5EF4-FFF2-40B4-BE49-F238E27FC236}">
                <a16:creationId xmlns:a16="http://schemas.microsoft.com/office/drawing/2014/main" id="{629E7276-D179-8AF8-3D1C-59295F7971CD}"/>
              </a:ext>
            </a:extLst>
          </p:cNvPr>
          <p:cNvSpPr>
            <a:spLocks noGrp="1"/>
          </p:cNvSpPr>
          <p:nvPr>
            <p:ph idx="1"/>
          </p:nvPr>
        </p:nvSpPr>
        <p:spPr>
          <a:xfrm>
            <a:off x="307257" y="1835457"/>
            <a:ext cx="11393129" cy="720930"/>
          </a:xfrm>
        </p:spPr>
        <p:txBody>
          <a:bodyPr>
            <a:normAutofit/>
          </a:bodyPr>
          <a:lstStyle/>
          <a:p>
            <a:pPr marL="0" indent="0">
              <a:buNone/>
            </a:pPr>
            <a:r>
              <a:rPr lang="es-ES" sz="1800" b="1" kern="150" dirty="0" err="1">
                <a:effectLst/>
                <a:latin typeface="Liberation Serif"/>
                <a:ea typeface="Noto Serif CJK SC"/>
                <a:cs typeface="Lohit Devanagari"/>
              </a:rPr>
              <a:t>ls</a:t>
            </a:r>
            <a:r>
              <a:rPr lang="es-ES" sz="1800" b="1" kern="150" dirty="0">
                <a:effectLst/>
                <a:latin typeface="Liberation Serif"/>
                <a:ea typeface="Noto Serif CJK SC"/>
                <a:cs typeface="Lohit Devanagari"/>
              </a:rPr>
              <a:t> -R </a:t>
            </a:r>
            <a:r>
              <a:rPr lang="es-ES" sz="1800" kern="150" dirty="0">
                <a:effectLst/>
                <a:latin typeface="Liberation Serif"/>
                <a:ea typeface="Noto Serif CJK SC"/>
                <a:cs typeface="Lohit Devanagari"/>
              </a:rPr>
              <a:t>lista recursivamente los subdirectorios encontrados. Es decir, muestra los </a:t>
            </a:r>
            <a:r>
              <a:rPr lang="es-ES" sz="1800" kern="150" dirty="0" err="1">
                <a:effectLst/>
                <a:latin typeface="Liberation Serif"/>
                <a:ea typeface="Noto Serif CJK SC"/>
                <a:cs typeface="Lohit Devanagari"/>
              </a:rPr>
              <a:t>ﬁcheros</a:t>
            </a:r>
            <a:r>
              <a:rPr lang="es-ES" sz="1800" kern="150" dirty="0">
                <a:effectLst/>
                <a:latin typeface="Liberation Serif"/>
                <a:ea typeface="Noto Serif CJK SC"/>
                <a:cs typeface="Lohit Devanagari"/>
              </a:rPr>
              <a:t> y directorios del actual, así como subdirectorios y su contenido:</a:t>
            </a:r>
          </a:p>
          <a:p>
            <a:pPr marL="0" indent="0">
              <a:buNone/>
            </a:pPr>
            <a:endParaRPr lang="es-ES" dirty="0"/>
          </a:p>
        </p:txBody>
      </p:sp>
      <p:pic>
        <p:nvPicPr>
          <p:cNvPr id="6" name="Imagen9">
            <a:extLst>
              <a:ext uri="{FF2B5EF4-FFF2-40B4-BE49-F238E27FC236}">
                <a16:creationId xmlns:a16="http://schemas.microsoft.com/office/drawing/2014/main" id="{A145AF54-E654-CF1B-A2D1-16F66E020A38}"/>
              </a:ext>
            </a:extLst>
          </p:cNvPr>
          <p:cNvPicPr/>
          <p:nvPr/>
        </p:nvPicPr>
        <p:blipFill>
          <a:blip r:embed="rId2">
            <a:lum/>
            <a:alphaModFix/>
          </a:blip>
          <a:srcRect/>
          <a:stretch>
            <a:fillRect/>
          </a:stretch>
        </p:blipFill>
        <p:spPr>
          <a:xfrm>
            <a:off x="2092355" y="2499246"/>
            <a:ext cx="7828393" cy="4280096"/>
          </a:xfrm>
          <a:prstGeom prst="rect">
            <a:avLst/>
          </a:prstGeom>
        </p:spPr>
      </p:pic>
    </p:spTree>
    <p:extLst>
      <p:ext uri="{BB962C8B-B14F-4D97-AF65-F5344CB8AC3E}">
        <p14:creationId xmlns:p14="http://schemas.microsoft.com/office/powerpoint/2010/main" val="5538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 </a:t>
            </a:r>
            <a:r>
              <a:rPr lang="es-ES" sz="2800" dirty="0">
                <a:solidFill>
                  <a:srgbClr val="FFFFFF"/>
                </a:solidFill>
              </a:rPr>
              <a:t>muestra todos los archivos, incluyendo algunos que están ocultos para el usuario , son aquellos que comienzan por un punto.</a:t>
            </a:r>
          </a:p>
        </p:txBody>
      </p:sp>
      <p:pic>
        <p:nvPicPr>
          <p:cNvPr id="7" name="Imagen10">
            <a:extLst>
              <a:ext uri="{FF2B5EF4-FFF2-40B4-BE49-F238E27FC236}">
                <a16:creationId xmlns:a16="http://schemas.microsoft.com/office/drawing/2014/main" id="{42E84BDC-FC72-1603-41C4-04621C65BDB0}"/>
              </a:ext>
            </a:extLst>
          </p:cNvPr>
          <p:cNvPicPr>
            <a:picLocks noGrp="1"/>
          </p:cNvPicPr>
          <p:nvPr>
            <p:ph idx="1"/>
          </p:nvPr>
        </p:nvPicPr>
        <p:blipFill>
          <a:blip r:embed="rId2">
            <a:lum/>
            <a:alphaModFix/>
          </a:blip>
          <a:srcRect/>
          <a:stretch>
            <a:fillRect/>
          </a:stretch>
        </p:blipFill>
        <p:spPr>
          <a:xfrm>
            <a:off x="297425" y="1872164"/>
            <a:ext cx="11550445" cy="1556835"/>
          </a:xfrm>
          <a:prstGeom prst="rect">
            <a:avLst/>
          </a:prstGeom>
        </p:spPr>
      </p:pic>
      <p:sp>
        <p:nvSpPr>
          <p:cNvPr id="11" name="CuadroTexto 10">
            <a:extLst>
              <a:ext uri="{FF2B5EF4-FFF2-40B4-BE49-F238E27FC236}">
                <a16:creationId xmlns:a16="http://schemas.microsoft.com/office/drawing/2014/main" id="{8AB25216-18E2-2311-50F7-D74A63FA2220}"/>
              </a:ext>
            </a:extLst>
          </p:cNvPr>
          <p:cNvSpPr txBox="1"/>
          <p:nvPr/>
        </p:nvSpPr>
        <p:spPr>
          <a:xfrm>
            <a:off x="229673" y="3851693"/>
            <a:ext cx="11618197" cy="369332"/>
          </a:xfrm>
          <a:prstGeom prst="rect">
            <a:avLst/>
          </a:prstGeom>
          <a:noFill/>
        </p:spPr>
        <p:txBody>
          <a:bodyPr wrap="square">
            <a:spAutoFit/>
          </a:bodyPr>
          <a:lstStyle/>
          <a:p>
            <a:r>
              <a:rPr lang="es-ES" b="1" dirty="0" err="1"/>
              <a:t>ls</a:t>
            </a:r>
            <a:r>
              <a:rPr lang="es-ES" b="1" dirty="0"/>
              <a:t> -c </a:t>
            </a:r>
            <a:r>
              <a:rPr lang="es-ES" dirty="0"/>
              <a:t>muestra el contenido del directorio ordenado por día y hora de creación.</a:t>
            </a:r>
          </a:p>
        </p:txBody>
      </p:sp>
      <p:pic>
        <p:nvPicPr>
          <p:cNvPr id="13" name="Imagen11">
            <a:extLst>
              <a:ext uri="{FF2B5EF4-FFF2-40B4-BE49-F238E27FC236}">
                <a16:creationId xmlns:a16="http://schemas.microsoft.com/office/drawing/2014/main" id="{5AFB4BDB-146A-1D37-0241-0DFCF70DDDAD}"/>
              </a:ext>
            </a:extLst>
          </p:cNvPr>
          <p:cNvPicPr/>
          <p:nvPr/>
        </p:nvPicPr>
        <p:blipFill>
          <a:blip r:embed="rId3">
            <a:lum/>
            <a:alphaModFix/>
          </a:blip>
          <a:srcRect/>
          <a:stretch>
            <a:fillRect/>
          </a:stretch>
        </p:blipFill>
        <p:spPr>
          <a:xfrm>
            <a:off x="609599" y="4555228"/>
            <a:ext cx="11100619" cy="1727585"/>
          </a:xfrm>
          <a:prstGeom prst="rect">
            <a:avLst/>
          </a:prstGeom>
        </p:spPr>
      </p:pic>
    </p:spTree>
    <p:extLst>
      <p:ext uri="{BB962C8B-B14F-4D97-AF65-F5344CB8AC3E}">
        <p14:creationId xmlns:p14="http://schemas.microsoft.com/office/powerpoint/2010/main" val="390045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-t </a:t>
            </a:r>
            <a:r>
              <a:rPr lang="es-ES" sz="2800" dirty="0">
                <a:solidFill>
                  <a:srgbClr val="FFFFFF"/>
                </a:solidFill>
              </a:rPr>
              <a:t>muestra el contenido del directorio ordenado por día y hora de </a:t>
            </a:r>
            <a:r>
              <a:rPr lang="es-ES" sz="2800" dirty="0" err="1">
                <a:solidFill>
                  <a:srgbClr val="FFFFFF"/>
                </a:solidFill>
              </a:rPr>
              <a:t>modiﬁcación</a:t>
            </a:r>
            <a:r>
              <a:rPr lang="es-ES" sz="2800" dirty="0">
                <a:solidFill>
                  <a:srgbClr val="FFFFFF"/>
                </a:solidFill>
              </a:rPr>
              <a:t>.</a:t>
            </a:r>
          </a:p>
        </p:txBody>
      </p:sp>
      <p:sp>
        <p:nvSpPr>
          <p:cNvPr id="11" name="CuadroTexto 10">
            <a:extLst>
              <a:ext uri="{FF2B5EF4-FFF2-40B4-BE49-F238E27FC236}">
                <a16:creationId xmlns:a16="http://schemas.microsoft.com/office/drawing/2014/main" id="{8AB25216-18E2-2311-50F7-D74A63FA2220}"/>
              </a:ext>
            </a:extLst>
          </p:cNvPr>
          <p:cNvSpPr txBox="1"/>
          <p:nvPr/>
        </p:nvSpPr>
        <p:spPr>
          <a:xfrm>
            <a:off x="229672" y="3795375"/>
            <a:ext cx="11618197" cy="369332"/>
          </a:xfrm>
          <a:prstGeom prst="rect">
            <a:avLst/>
          </a:prstGeom>
          <a:noFill/>
        </p:spPr>
        <p:txBody>
          <a:bodyPr wrap="square">
            <a:spAutoFit/>
          </a:bodyPr>
          <a:lstStyle/>
          <a:p>
            <a:r>
              <a:rPr lang="es-ES" b="1" dirty="0" err="1"/>
              <a:t>ls</a:t>
            </a:r>
            <a:r>
              <a:rPr lang="es-ES" b="1" dirty="0"/>
              <a:t> -r</a:t>
            </a:r>
            <a:r>
              <a:rPr lang="es-ES" dirty="0"/>
              <a:t> muestra el contenido del directorio y lo ordena alfabéticamente en orden inverso.</a:t>
            </a:r>
          </a:p>
        </p:txBody>
      </p:sp>
      <p:pic>
        <p:nvPicPr>
          <p:cNvPr id="5" name="Imagen12">
            <a:extLst>
              <a:ext uri="{FF2B5EF4-FFF2-40B4-BE49-F238E27FC236}">
                <a16:creationId xmlns:a16="http://schemas.microsoft.com/office/drawing/2014/main" id="{FC733EA4-7EAC-3BC3-9FBB-DD11054D9CDF}"/>
              </a:ext>
            </a:extLst>
          </p:cNvPr>
          <p:cNvPicPr>
            <a:picLocks noGrp="1"/>
          </p:cNvPicPr>
          <p:nvPr>
            <p:ph idx="1"/>
          </p:nvPr>
        </p:nvPicPr>
        <p:blipFill>
          <a:blip r:embed="rId2">
            <a:lum/>
            <a:alphaModFix/>
          </a:blip>
          <a:srcRect/>
          <a:stretch>
            <a:fillRect/>
          </a:stretch>
        </p:blipFill>
        <p:spPr>
          <a:xfrm>
            <a:off x="229672" y="1924944"/>
            <a:ext cx="11618197" cy="1351562"/>
          </a:xfrm>
          <a:prstGeom prst="rect">
            <a:avLst/>
          </a:prstGeom>
        </p:spPr>
      </p:pic>
      <p:pic>
        <p:nvPicPr>
          <p:cNvPr id="6" name="Imagen13">
            <a:extLst>
              <a:ext uri="{FF2B5EF4-FFF2-40B4-BE49-F238E27FC236}">
                <a16:creationId xmlns:a16="http://schemas.microsoft.com/office/drawing/2014/main" id="{8F73FE92-1BA9-2F81-7976-4AF3F6DE95E1}"/>
              </a:ext>
            </a:extLst>
          </p:cNvPr>
          <p:cNvPicPr/>
          <p:nvPr/>
        </p:nvPicPr>
        <p:blipFill>
          <a:blip r:embed="rId3">
            <a:lum/>
            <a:alphaModFix/>
          </a:blip>
          <a:srcRect/>
          <a:stretch>
            <a:fillRect/>
          </a:stretch>
        </p:blipFill>
        <p:spPr>
          <a:xfrm>
            <a:off x="229672" y="4572000"/>
            <a:ext cx="11234741" cy="1897626"/>
          </a:xfrm>
          <a:prstGeom prst="rect">
            <a:avLst/>
          </a:prstGeom>
        </p:spPr>
      </p:pic>
    </p:spTree>
    <p:extLst>
      <p:ext uri="{BB962C8B-B14F-4D97-AF65-F5344CB8AC3E}">
        <p14:creationId xmlns:p14="http://schemas.microsoft.com/office/powerpoint/2010/main" val="311762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t>
            </a:r>
            <a:r>
              <a:rPr lang="es-ES" sz="2800" b="1" dirty="0" err="1">
                <a:solidFill>
                  <a:srgbClr val="FFFFFF"/>
                </a:solidFill>
              </a:rPr>
              <a:t>subdir</a:t>
            </a:r>
            <a:r>
              <a:rPr lang="es-ES" sz="2800" b="1" dirty="0">
                <a:solidFill>
                  <a:srgbClr val="FFFFFF"/>
                </a:solidFill>
              </a:rPr>
              <a:t> </a:t>
            </a:r>
            <a:r>
              <a:rPr lang="es-ES" sz="2800" dirty="0">
                <a:solidFill>
                  <a:srgbClr val="FFFFFF"/>
                </a:solidFill>
              </a:rPr>
              <a:t>muestra el contenido del subdirectorio “</a:t>
            </a:r>
            <a:r>
              <a:rPr lang="es-ES" sz="2800" dirty="0" err="1">
                <a:solidFill>
                  <a:srgbClr val="FFFFFF"/>
                </a:solidFill>
              </a:rPr>
              <a:t>subdir</a:t>
            </a:r>
            <a:r>
              <a:rPr lang="es-ES" sz="2800" dirty="0">
                <a:solidFill>
                  <a:srgbClr val="FFFFFF"/>
                </a:solidFill>
              </a:rPr>
              <a:t>”.</a:t>
            </a:r>
          </a:p>
        </p:txBody>
      </p:sp>
      <p:pic>
        <p:nvPicPr>
          <p:cNvPr id="7" name="Imagen14">
            <a:extLst>
              <a:ext uri="{FF2B5EF4-FFF2-40B4-BE49-F238E27FC236}">
                <a16:creationId xmlns:a16="http://schemas.microsoft.com/office/drawing/2014/main" id="{EBA5784A-BEA0-D4B3-4AD7-7916DFE477AB}"/>
              </a:ext>
            </a:extLst>
          </p:cNvPr>
          <p:cNvPicPr>
            <a:picLocks noGrp="1"/>
          </p:cNvPicPr>
          <p:nvPr>
            <p:ph idx="1"/>
          </p:nvPr>
        </p:nvPicPr>
        <p:blipFill>
          <a:blip r:embed="rId2">
            <a:lum/>
            <a:alphaModFix/>
          </a:blip>
          <a:srcRect/>
          <a:stretch>
            <a:fillRect/>
          </a:stretch>
        </p:blipFill>
        <p:spPr>
          <a:xfrm>
            <a:off x="737421" y="2492169"/>
            <a:ext cx="10894142" cy="3362632"/>
          </a:xfrm>
          <a:prstGeom prst="rect">
            <a:avLst/>
          </a:prstGeom>
        </p:spPr>
      </p:pic>
    </p:spTree>
    <p:extLst>
      <p:ext uri="{BB962C8B-B14F-4D97-AF65-F5344CB8AC3E}">
        <p14:creationId xmlns:p14="http://schemas.microsoft.com/office/powerpoint/2010/main" val="37237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-l </a:t>
            </a:r>
            <a:r>
              <a:rPr lang="es-ES" sz="2800" b="1" dirty="0" err="1">
                <a:solidFill>
                  <a:srgbClr val="FFFFFF"/>
                </a:solidFill>
              </a:rPr>
              <a:t>ﬁlename</a:t>
            </a:r>
            <a:r>
              <a:rPr lang="es-ES" sz="2800" b="1" dirty="0">
                <a:solidFill>
                  <a:srgbClr val="FFFFFF"/>
                </a:solidFill>
              </a:rPr>
              <a:t> </a:t>
            </a:r>
            <a:r>
              <a:rPr lang="es-ES" sz="2800" dirty="0">
                <a:solidFill>
                  <a:srgbClr val="FFFFFF"/>
                </a:solidFill>
              </a:rPr>
              <a:t>muestra toda la información sobre el archivo “</a:t>
            </a:r>
            <a:r>
              <a:rPr lang="es-ES" sz="2800" dirty="0" err="1">
                <a:solidFill>
                  <a:srgbClr val="FFFFFF"/>
                </a:solidFill>
              </a:rPr>
              <a:t>ﬁlename</a:t>
            </a:r>
            <a:r>
              <a:rPr lang="es-ES" sz="2800" dirty="0">
                <a:solidFill>
                  <a:srgbClr val="FFFFFF"/>
                </a:solidFill>
              </a:rPr>
              <a:t>”, también puede usarse para subdirectorios.</a:t>
            </a:r>
          </a:p>
        </p:txBody>
      </p:sp>
      <p:pic>
        <p:nvPicPr>
          <p:cNvPr id="5" name="Imagen16">
            <a:extLst>
              <a:ext uri="{FF2B5EF4-FFF2-40B4-BE49-F238E27FC236}">
                <a16:creationId xmlns:a16="http://schemas.microsoft.com/office/drawing/2014/main" id="{EEEA75F8-89A5-9A54-76AD-E72C76ADD9DA}"/>
              </a:ext>
            </a:extLst>
          </p:cNvPr>
          <p:cNvPicPr>
            <a:picLocks noGrp="1"/>
          </p:cNvPicPr>
          <p:nvPr>
            <p:ph idx="1"/>
          </p:nvPr>
        </p:nvPicPr>
        <p:blipFill rotWithShape="1">
          <a:blip r:embed="rId2">
            <a:lum/>
            <a:alphaModFix/>
            <a:extLst>
              <a:ext uri="{BEBA8EAE-BF5A-486C-A8C5-ECC9F3942E4B}">
                <a14:imgProps xmlns:a14="http://schemas.microsoft.com/office/drawing/2010/main">
                  <a14:imgLayer r:embed="rId3">
                    <a14:imgEffect>
                      <a14:sharpenSoften amount="25000"/>
                    </a14:imgEffect>
                  </a14:imgLayer>
                </a14:imgProps>
              </a:ext>
            </a:extLst>
          </a:blip>
          <a:srcRect r="38789"/>
          <a:stretch/>
        </p:blipFill>
        <p:spPr>
          <a:xfrm>
            <a:off x="2034541" y="2537460"/>
            <a:ext cx="9006840" cy="3257550"/>
          </a:xfrm>
          <a:prstGeom prst="rect">
            <a:avLst/>
          </a:prstGeom>
        </p:spPr>
      </p:pic>
    </p:spTree>
    <p:extLst>
      <p:ext uri="{BB962C8B-B14F-4D97-AF65-F5344CB8AC3E}">
        <p14:creationId xmlns:p14="http://schemas.microsoft.com/office/powerpoint/2010/main" val="36994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--color </a:t>
            </a:r>
            <a:r>
              <a:rPr lang="es-ES" sz="2400" dirty="0">
                <a:solidFill>
                  <a:srgbClr val="FFFFFF"/>
                </a:solidFill>
              </a:rPr>
              <a:t>muestra el contenido del directorio coloreado: verde para los ejecutables, azul para las carpetas, fucsia para las imágenes, rojo para los comprimidos, etc.</a:t>
            </a:r>
          </a:p>
        </p:txBody>
      </p:sp>
      <p:pic>
        <p:nvPicPr>
          <p:cNvPr id="5" name="Imagen18">
            <a:extLst>
              <a:ext uri="{FF2B5EF4-FFF2-40B4-BE49-F238E27FC236}">
                <a16:creationId xmlns:a16="http://schemas.microsoft.com/office/drawing/2014/main" id="{B4625F14-0E67-F3FA-ABB0-2D8079B25047}"/>
              </a:ext>
            </a:extLst>
          </p:cNvPr>
          <p:cNvPicPr>
            <a:picLocks noGrp="1"/>
          </p:cNvPicPr>
          <p:nvPr>
            <p:ph idx="1"/>
          </p:nvPr>
        </p:nvPicPr>
        <p:blipFill>
          <a:blip r:embed="rId2">
            <a:lum/>
            <a:alphaModFix/>
          </a:blip>
          <a:srcRect/>
          <a:stretch>
            <a:fillRect/>
          </a:stretch>
        </p:blipFill>
        <p:spPr>
          <a:xfrm>
            <a:off x="3076574" y="1676090"/>
            <a:ext cx="5229226" cy="5103252"/>
          </a:xfrm>
          <a:prstGeom prst="rect">
            <a:avLst/>
          </a:prstGeom>
        </p:spPr>
      </p:pic>
    </p:spTree>
    <p:extLst>
      <p:ext uri="{BB962C8B-B14F-4D97-AF65-F5344CB8AC3E}">
        <p14:creationId xmlns:p14="http://schemas.microsoft.com/office/powerpoint/2010/main" val="418956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Para acceder al intérprete de comandos, se pulsa </a:t>
            </a:r>
            <a:r>
              <a:rPr lang="es-ES" sz="2000" dirty="0" err="1"/>
              <a:t>Ctrl+Alt+T</a:t>
            </a:r>
            <a:r>
              <a:rPr lang="es-ES" sz="2000" dirty="0"/>
              <a:t> o bien se pulsa en un icono que aparece en la parte inferior izquierda, dentro de la barra de herramientas inferior del escritorio de </a:t>
            </a:r>
            <a:r>
              <a:rPr lang="es-ES" sz="2000" dirty="0" err="1"/>
              <a:t>ubuntu</a:t>
            </a:r>
            <a:endParaRPr lang="es-ES" sz="2000" dirty="0"/>
          </a:p>
        </p:txBody>
      </p:sp>
    </p:spTree>
    <p:extLst>
      <p:ext uri="{BB962C8B-B14F-4D97-AF65-F5344CB8AC3E}">
        <p14:creationId xmlns:p14="http://schemas.microsoft.com/office/powerpoint/2010/main" val="92697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-l </a:t>
            </a:r>
            <a:r>
              <a:rPr lang="es-ES" sz="2400" dirty="0">
                <a:solidFill>
                  <a:srgbClr val="FFFFFF"/>
                </a:solidFill>
              </a:rPr>
              <a:t>muestra toda la información de cada archivo, incluyendo permisos, tipo de archivo, tamaño y fecha de creación o del último cambio introducido, etc.</a:t>
            </a:r>
          </a:p>
        </p:txBody>
      </p:sp>
      <p:pic>
        <p:nvPicPr>
          <p:cNvPr id="6" name="Imagen19">
            <a:extLst>
              <a:ext uri="{FF2B5EF4-FFF2-40B4-BE49-F238E27FC236}">
                <a16:creationId xmlns:a16="http://schemas.microsoft.com/office/drawing/2014/main" id="{36F7CD30-4A3E-3919-EAC7-3DC948AB2975}"/>
              </a:ext>
            </a:extLst>
          </p:cNvPr>
          <p:cNvPicPr>
            <a:picLocks noGrp="1"/>
          </p:cNvPicPr>
          <p:nvPr>
            <p:ph idx="1"/>
          </p:nvPr>
        </p:nvPicPr>
        <p:blipFill>
          <a:blip r:embed="rId2">
            <a:lum/>
            <a:alphaModFix/>
          </a:blip>
          <a:srcRect/>
          <a:stretch>
            <a:fillRect/>
          </a:stretch>
        </p:blipFill>
        <p:spPr>
          <a:xfrm>
            <a:off x="3143250" y="1597433"/>
            <a:ext cx="5781675" cy="5181910"/>
          </a:xfrm>
          <a:prstGeom prst="rect">
            <a:avLst/>
          </a:prstGeom>
        </p:spPr>
      </p:pic>
    </p:spTree>
    <p:extLst>
      <p:ext uri="{BB962C8B-B14F-4D97-AF65-F5344CB8AC3E}">
        <p14:creationId xmlns:p14="http://schemas.microsoft.com/office/powerpoint/2010/main" val="1281483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Las opciones anteriores pueden combinarse. Por ejemplo, </a:t>
            </a:r>
            <a:r>
              <a:rPr lang="es-ES" sz="2400" b="1" dirty="0" err="1">
                <a:solidFill>
                  <a:srgbClr val="FFFFFF"/>
                </a:solidFill>
              </a:rPr>
              <a:t>ls</a:t>
            </a:r>
            <a:r>
              <a:rPr lang="es-ES" sz="2400" b="1" dirty="0">
                <a:solidFill>
                  <a:srgbClr val="FFFFFF"/>
                </a:solidFill>
              </a:rPr>
              <a:t> -</a:t>
            </a:r>
            <a:r>
              <a:rPr lang="es-ES" sz="2400" b="1" dirty="0" err="1">
                <a:solidFill>
                  <a:srgbClr val="FFFFFF"/>
                </a:solidFill>
              </a:rPr>
              <a:t>cr</a:t>
            </a:r>
            <a:r>
              <a:rPr lang="es-ES" sz="2400" b="1" dirty="0">
                <a:solidFill>
                  <a:srgbClr val="FFFFFF"/>
                </a:solidFill>
              </a:rPr>
              <a:t> </a:t>
            </a:r>
            <a:r>
              <a:rPr lang="es-ES" sz="2400" dirty="0">
                <a:solidFill>
                  <a:srgbClr val="FFFFFF"/>
                </a:solidFill>
              </a:rPr>
              <a:t>muestra el directorio ordenando inversamente por fechas</a:t>
            </a:r>
          </a:p>
        </p:txBody>
      </p:sp>
      <p:pic>
        <p:nvPicPr>
          <p:cNvPr id="5" name="Imagen8">
            <a:extLst>
              <a:ext uri="{FF2B5EF4-FFF2-40B4-BE49-F238E27FC236}">
                <a16:creationId xmlns:a16="http://schemas.microsoft.com/office/drawing/2014/main" id="{C791BF45-004A-2F6A-E0B7-620A1151361E}"/>
              </a:ext>
            </a:extLst>
          </p:cNvPr>
          <p:cNvPicPr>
            <a:picLocks noGrp="1"/>
          </p:cNvPicPr>
          <p:nvPr>
            <p:ph idx="1"/>
          </p:nvPr>
        </p:nvPicPr>
        <p:blipFill>
          <a:blip r:embed="rId2">
            <a:lum/>
            <a:alphaModFix/>
          </a:blip>
          <a:srcRect/>
          <a:stretch>
            <a:fillRect/>
          </a:stretch>
        </p:blipFill>
        <p:spPr>
          <a:xfrm>
            <a:off x="314325" y="2743200"/>
            <a:ext cx="11620500" cy="2486025"/>
          </a:xfrm>
          <a:prstGeom prst="rect">
            <a:avLst/>
          </a:prstGeom>
        </p:spPr>
      </p:pic>
    </p:spTree>
    <p:extLst>
      <p:ext uri="{BB962C8B-B14F-4D97-AF65-F5344CB8AC3E}">
        <p14:creationId xmlns:p14="http://schemas.microsoft.com/office/powerpoint/2010/main" val="2400706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 </a:t>
            </a:r>
            <a:r>
              <a:rPr lang="es-ES" sz="2400" dirty="0" err="1">
                <a:solidFill>
                  <a:srgbClr val="FFFFFF"/>
                </a:solidFill>
              </a:rPr>
              <a:t>shell</a:t>
            </a:r>
            <a:r>
              <a:rPr lang="es-ES" sz="2400" dirty="0">
                <a:solidFill>
                  <a:srgbClr val="FFFFFF"/>
                </a:solidFill>
              </a:rPr>
              <a:t> de comandos admite el uso de caracteres denominados “comodín” (o </a:t>
            </a:r>
            <a:r>
              <a:rPr lang="es-ES" sz="2400" dirty="0" err="1">
                <a:solidFill>
                  <a:srgbClr val="FFFFFF"/>
                </a:solidFill>
              </a:rPr>
              <a:t>wildcards</a:t>
            </a:r>
            <a:r>
              <a:rPr lang="es-ES" sz="2400" dirty="0">
                <a:solidFill>
                  <a:srgbClr val="FFFFFF"/>
                </a:solidFill>
              </a:rPr>
              <a:t>), que permiten abarcar conjuntos de </a:t>
            </a:r>
            <a:r>
              <a:rPr lang="es-ES" sz="2400" dirty="0" err="1">
                <a:solidFill>
                  <a:srgbClr val="FFFFFF"/>
                </a:solidFill>
              </a:rPr>
              <a:t>ﬁcheros</a:t>
            </a:r>
            <a:r>
              <a:rPr lang="es-ES" sz="2400" dirty="0">
                <a:solidFill>
                  <a:srgbClr val="FFFFFF"/>
                </a:solidFill>
              </a:rPr>
              <a:t> o directorios cuyo nombre encaje con la expresión que </a:t>
            </a:r>
            <a:r>
              <a:rPr lang="es-ES" sz="2400" dirty="0" err="1">
                <a:solidFill>
                  <a:srgbClr val="FFFFFF"/>
                </a:solidFill>
              </a:rPr>
              <a:t>deﬁnen</a:t>
            </a:r>
            <a:r>
              <a:rPr lang="es-ES" sz="2400" dirty="0">
                <a:solidFill>
                  <a:srgbClr val="FFFFFF"/>
                </a:solidFill>
              </a:rPr>
              <a:t>:</a:t>
            </a:r>
          </a:p>
        </p:txBody>
      </p:sp>
      <p:sp>
        <p:nvSpPr>
          <p:cNvPr id="4" name="Marcador de contenido 3">
            <a:extLst>
              <a:ext uri="{FF2B5EF4-FFF2-40B4-BE49-F238E27FC236}">
                <a16:creationId xmlns:a16="http://schemas.microsoft.com/office/drawing/2014/main" id="{B2531653-7AF1-A9BB-170C-4BFF606523FF}"/>
              </a:ext>
            </a:extLst>
          </p:cNvPr>
          <p:cNvSpPr>
            <a:spLocks noGrp="1"/>
          </p:cNvSpPr>
          <p:nvPr>
            <p:ph idx="1"/>
          </p:nvPr>
        </p:nvSpPr>
        <p:spPr>
          <a:xfrm>
            <a:off x="123824" y="1676090"/>
            <a:ext cx="11934825" cy="5103252"/>
          </a:xfrm>
        </p:spPr>
        <p:txBody>
          <a:bodyPr>
            <a:normAutofit fontScale="92500" lnSpcReduction="20000"/>
          </a:bodyPr>
          <a:lstStyle/>
          <a:p>
            <a:pPr marL="0" indent="0">
              <a:buNone/>
            </a:pPr>
            <a:r>
              <a:rPr lang="es-ES" dirty="0"/>
              <a:t>El carácter “</a:t>
            </a:r>
            <a:r>
              <a:rPr lang="es-ES" b="1" dirty="0"/>
              <a:t>*</a:t>
            </a:r>
            <a:r>
              <a:rPr lang="es-ES" dirty="0"/>
              <a:t>” se utiliza para representar cualquier carácter un número </a:t>
            </a:r>
            <a:r>
              <a:rPr lang="es-ES" dirty="0" err="1"/>
              <a:t>indeﬁnido</a:t>
            </a:r>
            <a:r>
              <a:rPr lang="es-ES" dirty="0"/>
              <a:t> de veces.</a:t>
            </a:r>
          </a:p>
          <a:p>
            <a:pPr marL="0" indent="0">
              <a:buNone/>
            </a:pPr>
            <a:endParaRPr lang="es-ES" dirty="0"/>
          </a:p>
          <a:p>
            <a:pPr marL="0" indent="0">
              <a:buNone/>
            </a:pPr>
            <a:r>
              <a:rPr lang="es-ES" dirty="0"/>
              <a:t> El carácter “</a:t>
            </a:r>
            <a:r>
              <a:rPr lang="es-ES" b="1" dirty="0"/>
              <a:t>?</a:t>
            </a:r>
            <a:r>
              <a:rPr lang="es-ES" dirty="0"/>
              <a:t>” se utiliza para representar cualquier carácter una única vez.</a:t>
            </a:r>
          </a:p>
          <a:p>
            <a:pPr marL="0" indent="0">
              <a:buNone/>
            </a:pPr>
            <a:r>
              <a:rPr lang="es-ES" dirty="0"/>
              <a:t> </a:t>
            </a:r>
          </a:p>
          <a:p>
            <a:pPr marL="0" indent="0">
              <a:buNone/>
            </a:pPr>
            <a:r>
              <a:rPr lang="es-ES" dirty="0"/>
              <a:t>Si hay dos </a:t>
            </a:r>
            <a:r>
              <a:rPr lang="es-ES" dirty="0" err="1"/>
              <a:t>ﬁcheros</a:t>
            </a:r>
            <a:r>
              <a:rPr lang="es-ES" dirty="0"/>
              <a:t>, “bar.txt” y “baz.txt”, se podrían listar ambos (sin considerar el resto de los </a:t>
            </a:r>
            <a:r>
              <a:rPr lang="es-ES" dirty="0" err="1"/>
              <a:t>ﬁcheros</a:t>
            </a:r>
            <a:r>
              <a:rPr lang="es-ES" dirty="0"/>
              <a:t> del directorio) mediante el comando </a:t>
            </a:r>
            <a:r>
              <a:rPr lang="es-ES" b="1" dirty="0" err="1"/>
              <a:t>ls</a:t>
            </a:r>
            <a:r>
              <a:rPr lang="es-ES" b="1" dirty="0"/>
              <a:t> </a:t>
            </a:r>
            <a:r>
              <a:rPr lang="es-ES" b="1" dirty="0" err="1"/>
              <a:t>ba</a:t>
            </a:r>
            <a:r>
              <a:rPr lang="es-ES" b="1" dirty="0"/>
              <a:t>?.</a:t>
            </a:r>
            <a:r>
              <a:rPr lang="es-ES" b="1" dirty="0" err="1"/>
              <a:t>txt</a:t>
            </a:r>
            <a:r>
              <a:rPr lang="es-ES" dirty="0"/>
              <a:t>.</a:t>
            </a:r>
          </a:p>
          <a:p>
            <a:pPr marL="0" indent="0">
              <a:buNone/>
            </a:pPr>
            <a:endParaRPr lang="es-ES" dirty="0"/>
          </a:p>
          <a:p>
            <a:pPr marL="0" indent="0">
              <a:buNone/>
            </a:pPr>
            <a:r>
              <a:rPr lang="es-ES" dirty="0"/>
              <a:t>Asimismo, si se quisieran listar todos los </a:t>
            </a:r>
            <a:r>
              <a:rPr lang="es-ES" dirty="0" err="1"/>
              <a:t>ﬁcheros</a:t>
            </a:r>
            <a:r>
              <a:rPr lang="es-ES" dirty="0"/>
              <a:t> con extensión </a:t>
            </a:r>
            <a:r>
              <a:rPr lang="es-ES" b="1" dirty="0"/>
              <a:t>.gif</a:t>
            </a:r>
            <a:r>
              <a:rPr lang="es-ES" dirty="0"/>
              <a:t>, podría hacerse mediante el comando </a:t>
            </a:r>
            <a:r>
              <a:rPr lang="es-ES" b="1" dirty="0" err="1"/>
              <a:t>ls</a:t>
            </a:r>
            <a:r>
              <a:rPr lang="es-ES" b="1" dirty="0"/>
              <a:t> *.gif.</a:t>
            </a:r>
          </a:p>
          <a:p>
            <a:pPr marL="0" indent="0">
              <a:buNone/>
            </a:pPr>
            <a:endParaRPr lang="es-ES" b="1" dirty="0"/>
          </a:p>
          <a:p>
            <a:pPr marL="0" indent="0">
              <a:buNone/>
            </a:pPr>
            <a:r>
              <a:rPr lang="es-ES" dirty="0"/>
              <a:t>Existe otro comando, denominado </a:t>
            </a:r>
            <a:r>
              <a:rPr lang="es-ES" b="1" dirty="0" err="1"/>
              <a:t>dir</a:t>
            </a:r>
            <a:r>
              <a:rPr lang="es-ES" dirty="0"/>
              <a:t>, que tiene la misma función que </a:t>
            </a:r>
            <a:r>
              <a:rPr lang="es-ES" b="1" dirty="0" err="1"/>
              <a:t>ls</a:t>
            </a:r>
            <a:r>
              <a:rPr lang="es-ES" dirty="0"/>
              <a:t>, pero sin mostrar tanta información.</a:t>
            </a:r>
          </a:p>
          <a:p>
            <a:pPr marL="0" indent="0">
              <a:buNone/>
            </a:pPr>
            <a:endParaRPr lang="es-ES" dirty="0"/>
          </a:p>
        </p:txBody>
      </p:sp>
    </p:spTree>
    <p:extLst>
      <p:ext uri="{BB962C8B-B14F-4D97-AF65-F5344CB8AC3E}">
        <p14:creationId xmlns:p14="http://schemas.microsoft.com/office/powerpoint/2010/main" val="4066401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dirty="0">
                <a:solidFill>
                  <a:srgbClr val="FFFFFF"/>
                </a:solidFill>
              </a:rPr>
              <a:t>Para cambiar al modo </a:t>
            </a:r>
            <a:r>
              <a:rPr lang="es-ES" sz="3200" dirty="0" err="1">
                <a:solidFill>
                  <a:srgbClr val="FFFFFF"/>
                </a:solidFill>
              </a:rPr>
              <a:t>superusuario</a:t>
            </a:r>
            <a:r>
              <a:rPr lang="es-ES" sz="3200" dirty="0">
                <a:solidFill>
                  <a:srgbClr val="FFFFFF"/>
                </a:solidFill>
              </a:rPr>
              <a:t>: </a:t>
            </a:r>
            <a:r>
              <a:rPr lang="es-ES" sz="3200" b="1" dirty="0">
                <a:solidFill>
                  <a:srgbClr val="FFFFFF"/>
                </a:solidFill>
              </a:rPr>
              <a:t>sudo –i .</a:t>
            </a:r>
            <a:br>
              <a:rPr lang="es-ES" sz="3200" b="1" dirty="0">
                <a:solidFill>
                  <a:srgbClr val="FFFFFF"/>
                </a:solidFill>
              </a:rPr>
            </a:br>
            <a:r>
              <a:rPr lang="es-ES" sz="3200" b="1" dirty="0">
                <a:solidFill>
                  <a:srgbClr val="FFFFFF"/>
                </a:solidFill>
              </a:rPr>
              <a:t> </a:t>
            </a:r>
            <a:r>
              <a:rPr lang="es-ES" sz="3200" dirty="0">
                <a:solidFill>
                  <a:srgbClr val="FFFFFF"/>
                </a:solidFill>
              </a:rPr>
              <a:t>Luego introducir la contraseña de </a:t>
            </a:r>
            <a:r>
              <a:rPr lang="es-ES" sz="3200" dirty="0" err="1">
                <a:solidFill>
                  <a:srgbClr val="FFFFFF"/>
                </a:solidFill>
              </a:rPr>
              <a:t>root</a:t>
            </a:r>
            <a:endParaRPr lang="es-ES" sz="3200" dirty="0">
              <a:solidFill>
                <a:srgbClr val="FFFFFF"/>
              </a:solidFill>
            </a:endParaRPr>
          </a:p>
        </p:txBody>
      </p:sp>
      <p:pic>
        <p:nvPicPr>
          <p:cNvPr id="3" name="Marcador de contenido 2">
            <a:extLst>
              <a:ext uri="{FF2B5EF4-FFF2-40B4-BE49-F238E27FC236}">
                <a16:creationId xmlns:a16="http://schemas.microsoft.com/office/drawing/2014/main" id="{DF04AF3C-146C-8A0E-809F-C1845EBDAF32}"/>
              </a:ext>
            </a:extLst>
          </p:cNvPr>
          <p:cNvPicPr>
            <a:picLocks noGrp="1" noChangeAspect="1"/>
          </p:cNvPicPr>
          <p:nvPr>
            <p:ph idx="1"/>
          </p:nvPr>
        </p:nvPicPr>
        <p:blipFill>
          <a:blip r:embed="rId2"/>
          <a:stretch>
            <a:fillRect/>
          </a:stretch>
        </p:blipFill>
        <p:spPr>
          <a:xfrm>
            <a:off x="202179" y="2547968"/>
            <a:ext cx="11744157" cy="2666999"/>
          </a:xfrm>
          <a:prstGeom prst="rect">
            <a:avLst/>
          </a:prstGeom>
        </p:spPr>
      </p:pic>
    </p:spTree>
    <p:extLst>
      <p:ext uri="{BB962C8B-B14F-4D97-AF65-F5344CB8AC3E}">
        <p14:creationId xmlns:p14="http://schemas.microsoft.com/office/powerpoint/2010/main" val="20169951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kern="150" dirty="0">
                <a:solidFill>
                  <a:schemeClr val="bg1"/>
                </a:solidFill>
                <a:effectLst/>
                <a:latin typeface="Liberation Serif"/>
                <a:ea typeface="Noto Serif CJK SC"/>
                <a:cs typeface="Lohit Devanagari"/>
              </a:rPr>
              <a:t>para salir del modo </a:t>
            </a:r>
            <a:r>
              <a:rPr lang="es-ES" sz="3200" kern="150" dirty="0" err="1">
                <a:solidFill>
                  <a:schemeClr val="bg1"/>
                </a:solidFill>
                <a:effectLst/>
                <a:latin typeface="Liberation Serif"/>
                <a:ea typeface="Noto Serif CJK SC"/>
                <a:cs typeface="Lohit Devanagari"/>
              </a:rPr>
              <a:t>superusuario</a:t>
            </a:r>
            <a:r>
              <a:rPr lang="es-ES" sz="3200" kern="150" dirty="0">
                <a:solidFill>
                  <a:schemeClr val="bg1"/>
                </a:solidFill>
                <a:effectLst/>
                <a:latin typeface="Liberation Serif"/>
                <a:ea typeface="Noto Serif CJK SC"/>
                <a:cs typeface="Lohit Devanagari"/>
              </a:rPr>
              <a:t> escribimos: </a:t>
            </a:r>
            <a:r>
              <a:rPr lang="es-ES" sz="3200" b="1" kern="150" dirty="0" err="1">
                <a:solidFill>
                  <a:schemeClr val="bg1"/>
                </a:solidFill>
                <a:effectLst/>
                <a:latin typeface="Liberation Serif"/>
                <a:ea typeface="Noto Serif CJK SC"/>
                <a:cs typeface="Lohit Devanagari"/>
              </a:rPr>
              <a:t>exit</a:t>
            </a:r>
            <a:endParaRPr lang="es-ES" sz="3200" kern="150" dirty="0">
              <a:solidFill>
                <a:schemeClr val="bg1"/>
              </a:solidFill>
              <a:effectLst/>
              <a:latin typeface="Liberation Serif"/>
              <a:ea typeface="Noto Serif CJK SC"/>
              <a:cs typeface="Lohit Devanagari"/>
            </a:endParaRPr>
          </a:p>
        </p:txBody>
      </p:sp>
      <p:sp>
        <p:nvSpPr>
          <p:cNvPr id="6" name="CuadroTexto 5">
            <a:extLst>
              <a:ext uri="{FF2B5EF4-FFF2-40B4-BE49-F238E27FC236}">
                <a16:creationId xmlns:a16="http://schemas.microsoft.com/office/drawing/2014/main" id="{144A32A5-25F9-D591-60B0-743ED14A0EE3}"/>
              </a:ext>
            </a:extLst>
          </p:cNvPr>
          <p:cNvSpPr txBox="1"/>
          <p:nvPr/>
        </p:nvSpPr>
        <p:spPr>
          <a:xfrm>
            <a:off x="5459811" y="6165504"/>
            <a:ext cx="6486525" cy="461665"/>
          </a:xfrm>
          <a:prstGeom prst="rect">
            <a:avLst/>
          </a:prstGeom>
          <a:noFill/>
        </p:spPr>
        <p:txBody>
          <a:bodyPr wrap="square">
            <a:spAutoFit/>
          </a:bodyPr>
          <a:lstStyle/>
          <a:p>
            <a:r>
              <a:rPr lang="es-ES" sz="2400" kern="150" dirty="0">
                <a:effectLst/>
                <a:latin typeface="Liberation Serif"/>
                <a:ea typeface="Noto Serif CJK SC"/>
                <a:cs typeface="Lohit Devanagari"/>
              </a:rPr>
              <a:t>para limpiar pantalla escribimos: </a:t>
            </a:r>
            <a:r>
              <a:rPr lang="es-ES" sz="2400" b="1" kern="150" dirty="0" err="1">
                <a:latin typeface="Liberation Serif"/>
                <a:ea typeface="Noto Serif CJK SC"/>
                <a:cs typeface="Lohit Devanagari"/>
              </a:rPr>
              <a:t>clear</a:t>
            </a:r>
            <a:endParaRPr lang="es-ES" sz="2400" kern="150" dirty="0">
              <a:effectLst/>
              <a:latin typeface="Liberation Serif"/>
              <a:ea typeface="Noto Serif CJK SC"/>
              <a:cs typeface="Lohit Devanagari"/>
            </a:endParaRPr>
          </a:p>
        </p:txBody>
      </p:sp>
      <p:pic>
        <p:nvPicPr>
          <p:cNvPr id="7" name="Imagen23">
            <a:extLst>
              <a:ext uri="{FF2B5EF4-FFF2-40B4-BE49-F238E27FC236}">
                <a16:creationId xmlns:a16="http://schemas.microsoft.com/office/drawing/2014/main" id="{3832921F-A964-4AFD-DEEF-F139A3558B00}"/>
              </a:ext>
            </a:extLst>
          </p:cNvPr>
          <p:cNvPicPr>
            <a:picLocks noGrp="1"/>
          </p:cNvPicPr>
          <p:nvPr>
            <p:ph idx="1"/>
          </p:nvPr>
        </p:nvPicPr>
        <p:blipFill>
          <a:blip r:embed="rId2">
            <a:lum/>
            <a:alphaModFix/>
          </a:blip>
          <a:srcRect/>
          <a:stretch>
            <a:fillRect/>
          </a:stretch>
        </p:blipFill>
        <p:spPr>
          <a:xfrm>
            <a:off x="381000" y="2085975"/>
            <a:ext cx="10953750" cy="3705225"/>
          </a:xfrm>
          <a:prstGeom prst="rect">
            <a:avLst/>
          </a:prstGeom>
        </p:spPr>
      </p:pic>
    </p:spTree>
    <p:extLst>
      <p:ext uri="{BB962C8B-B14F-4D97-AF65-F5344CB8AC3E}">
        <p14:creationId xmlns:p14="http://schemas.microsoft.com/office/powerpoint/2010/main" val="2535869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Creación de </a:t>
            </a:r>
            <a:r>
              <a:rPr lang="es-ES" sz="4000" dirty="0" err="1">
                <a:solidFill>
                  <a:srgbClr val="FFFFFF"/>
                </a:solidFill>
              </a:rPr>
              <a:t>ﬁcheros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touch</a:t>
            </a:r>
            <a:r>
              <a:rPr lang="es-ES" dirty="0"/>
              <a:t> actualiza los registros de fecha y hora con la fecha y hora actual de los </a:t>
            </a:r>
            <a:r>
              <a:rPr lang="es-ES" dirty="0" err="1"/>
              <a:t>ﬁcheros</a:t>
            </a:r>
            <a:r>
              <a:rPr lang="es-ES" dirty="0"/>
              <a:t> indicados como argumento. Si el </a:t>
            </a:r>
            <a:r>
              <a:rPr lang="es-ES" dirty="0" err="1"/>
              <a:t>ﬁchero</a:t>
            </a:r>
            <a:r>
              <a:rPr lang="es-ES" dirty="0"/>
              <a:t> no existe, el comando </a:t>
            </a:r>
            <a:r>
              <a:rPr lang="es-ES" b="1" dirty="0" err="1"/>
              <a:t>touch</a:t>
            </a:r>
            <a:r>
              <a:rPr lang="es-ES" dirty="0"/>
              <a:t> lo crea. Su uso más frecuente es para crear archivos.</a:t>
            </a:r>
          </a:p>
        </p:txBody>
      </p:sp>
    </p:spTree>
    <p:extLst>
      <p:ext uri="{BB962C8B-B14F-4D97-AF65-F5344CB8AC3E}">
        <p14:creationId xmlns:p14="http://schemas.microsoft.com/office/powerpoint/2010/main" val="3476657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dirty="0">
                <a:solidFill>
                  <a:srgbClr val="FFFFFF"/>
                </a:solidFill>
              </a:rPr>
              <a:t>La sintaxis del comando </a:t>
            </a:r>
            <a:r>
              <a:rPr lang="es-ES" sz="3200" b="1" dirty="0" err="1">
                <a:solidFill>
                  <a:srgbClr val="FFFFFF"/>
                </a:solidFill>
              </a:rPr>
              <a:t>touch</a:t>
            </a:r>
            <a:r>
              <a:rPr lang="es-ES" sz="3200" dirty="0">
                <a:solidFill>
                  <a:srgbClr val="FFFFFF"/>
                </a:solidFill>
              </a:rPr>
              <a:t> sigue la forma: </a:t>
            </a:r>
            <a:r>
              <a:rPr lang="es-ES" sz="3200" b="1" dirty="0" err="1">
                <a:solidFill>
                  <a:srgbClr val="FFFFFF"/>
                </a:solidFill>
              </a:rPr>
              <a:t>touch</a:t>
            </a:r>
            <a:r>
              <a:rPr lang="es-ES" sz="3200" b="1" dirty="0">
                <a:solidFill>
                  <a:srgbClr val="FFFFFF"/>
                </a:solidFill>
              </a:rPr>
              <a:t> </a:t>
            </a:r>
            <a:r>
              <a:rPr lang="es-ES" sz="3200" b="1" dirty="0" err="1">
                <a:solidFill>
                  <a:srgbClr val="FFFFFF"/>
                </a:solidFill>
              </a:rPr>
              <a:t>nombre_ﬁchero</a:t>
            </a:r>
            <a:r>
              <a:rPr lang="es-ES" sz="3200" dirty="0">
                <a:solidFill>
                  <a:srgbClr val="FFFFFF"/>
                </a:solidFill>
              </a:rPr>
              <a:t>.</a:t>
            </a:r>
          </a:p>
        </p:txBody>
      </p:sp>
      <p:pic>
        <p:nvPicPr>
          <p:cNvPr id="4" name="Imagen20">
            <a:extLst>
              <a:ext uri="{FF2B5EF4-FFF2-40B4-BE49-F238E27FC236}">
                <a16:creationId xmlns:a16="http://schemas.microsoft.com/office/drawing/2014/main" id="{C9D27B8A-A44C-418A-3574-29913F3A2C26}"/>
              </a:ext>
            </a:extLst>
          </p:cNvPr>
          <p:cNvPicPr>
            <a:picLocks noGrp="1"/>
          </p:cNvPicPr>
          <p:nvPr>
            <p:ph idx="1"/>
          </p:nvPr>
        </p:nvPicPr>
        <p:blipFill>
          <a:blip r:embed="rId2">
            <a:lum/>
            <a:alphaModFix/>
          </a:blip>
          <a:srcRect/>
          <a:stretch>
            <a:fillRect/>
          </a:stretch>
        </p:blipFill>
        <p:spPr>
          <a:xfrm>
            <a:off x="459350" y="2371725"/>
            <a:ext cx="11342125" cy="3695700"/>
          </a:xfrm>
          <a:prstGeom prst="rect">
            <a:avLst/>
          </a:prstGeom>
        </p:spPr>
      </p:pic>
    </p:spTree>
    <p:extLst>
      <p:ext uri="{BB962C8B-B14F-4D97-AF65-F5344CB8AC3E}">
        <p14:creationId xmlns:p14="http://schemas.microsoft.com/office/powerpoint/2010/main" val="640221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Al escribir </a:t>
            </a:r>
            <a:r>
              <a:rPr lang="es-ES" sz="2800" b="1" dirty="0" err="1">
                <a:solidFill>
                  <a:srgbClr val="FFFFFF"/>
                </a:solidFill>
              </a:rPr>
              <a:t>touch</a:t>
            </a:r>
            <a:r>
              <a:rPr lang="es-ES" sz="2800" b="1" dirty="0">
                <a:solidFill>
                  <a:srgbClr val="FFFFFF"/>
                </a:solidFill>
              </a:rPr>
              <a:t> ejemplo.txt</a:t>
            </a:r>
            <a:r>
              <a:rPr lang="es-ES" sz="2800" dirty="0">
                <a:solidFill>
                  <a:srgbClr val="FFFFFF"/>
                </a:solidFill>
              </a:rPr>
              <a:t> se crea el archivo “ejemplo.txt” en el directorio actual si este no existiera. Mas ejemplos:</a:t>
            </a:r>
          </a:p>
        </p:txBody>
      </p:sp>
      <p:pic>
        <p:nvPicPr>
          <p:cNvPr id="4" name="Imagen21">
            <a:extLst>
              <a:ext uri="{FF2B5EF4-FFF2-40B4-BE49-F238E27FC236}">
                <a16:creationId xmlns:a16="http://schemas.microsoft.com/office/drawing/2014/main" id="{C16DB2E6-2BD7-AB7D-1F1B-B168ADA2274C}"/>
              </a:ext>
            </a:extLst>
          </p:cNvPr>
          <p:cNvPicPr>
            <a:picLocks noGrp="1"/>
          </p:cNvPicPr>
          <p:nvPr>
            <p:ph idx="1"/>
          </p:nvPr>
        </p:nvPicPr>
        <p:blipFill>
          <a:blip r:embed="rId2">
            <a:lum/>
            <a:alphaModFix/>
          </a:blip>
          <a:srcRect/>
          <a:stretch>
            <a:fillRect/>
          </a:stretch>
        </p:blipFill>
        <p:spPr>
          <a:xfrm>
            <a:off x="202178" y="1733550"/>
            <a:ext cx="11732646" cy="4829911"/>
          </a:xfrm>
          <a:prstGeom prst="rect">
            <a:avLst/>
          </a:prstGeom>
        </p:spPr>
      </p:pic>
    </p:spTree>
    <p:extLst>
      <p:ext uri="{BB962C8B-B14F-4D97-AF65-F5344CB8AC3E}">
        <p14:creationId xmlns:p14="http://schemas.microsoft.com/office/powerpoint/2010/main" val="16415482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Creación de subdirectorios: </a:t>
            </a:r>
            <a:r>
              <a:rPr lang="es-ES" sz="2800" b="1" dirty="0" err="1">
                <a:solidFill>
                  <a:srgbClr val="FFFFFF"/>
                </a:solidFill>
              </a:rPr>
              <a:t>mkdir</a:t>
            </a:r>
            <a:br>
              <a:rPr lang="es-ES" sz="2800" b="1" dirty="0">
                <a:solidFill>
                  <a:srgbClr val="FFFFFF"/>
                </a:solidFill>
              </a:rPr>
            </a:br>
            <a:r>
              <a:rPr lang="es-ES" sz="2800" dirty="0" err="1">
                <a:solidFill>
                  <a:srgbClr val="FFFFFF"/>
                </a:solidFill>
              </a:rPr>
              <a:t>mkdir</a:t>
            </a:r>
            <a:r>
              <a:rPr lang="es-ES" sz="2800" dirty="0">
                <a:solidFill>
                  <a:srgbClr val="FFFFFF"/>
                </a:solidFill>
              </a:rPr>
              <a:t>: </a:t>
            </a:r>
            <a:r>
              <a:rPr lang="es-ES" sz="2800" dirty="0" err="1">
                <a:solidFill>
                  <a:srgbClr val="FFFFFF"/>
                </a:solidFill>
              </a:rPr>
              <a:t>make</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sp>
        <p:nvSpPr>
          <p:cNvPr id="5" name="Marcador de contenido 4">
            <a:extLst>
              <a:ext uri="{FF2B5EF4-FFF2-40B4-BE49-F238E27FC236}">
                <a16:creationId xmlns:a16="http://schemas.microsoft.com/office/drawing/2014/main" id="{4E0B51E9-FB9A-D954-B273-93E64B859620}"/>
              </a:ext>
            </a:extLst>
          </p:cNvPr>
          <p:cNvSpPr>
            <a:spLocks noGrp="1"/>
          </p:cNvSpPr>
          <p:nvPr>
            <p:ph idx="1"/>
          </p:nvPr>
        </p:nvSpPr>
        <p:spPr>
          <a:xfrm>
            <a:off x="619125" y="3006725"/>
            <a:ext cx="10515600" cy="1450975"/>
          </a:xfrm>
        </p:spPr>
        <p:txBody>
          <a:bodyPr/>
          <a:lstStyle/>
          <a:p>
            <a:pPr marL="0" indent="0" algn="just">
              <a:buNone/>
            </a:pPr>
            <a:r>
              <a:rPr lang="es-ES" dirty="0"/>
              <a:t>El comando </a:t>
            </a:r>
            <a:r>
              <a:rPr lang="es-ES" b="1" dirty="0" err="1"/>
              <a:t>mkdir</a:t>
            </a:r>
            <a:r>
              <a:rPr lang="es-ES" dirty="0"/>
              <a:t> permite crear un nuevo subdirectorio (subcarpeta). La sintaxis es </a:t>
            </a:r>
            <a:r>
              <a:rPr lang="es-ES" b="1" dirty="0" err="1"/>
              <a:t>mkdir</a:t>
            </a:r>
            <a:r>
              <a:rPr lang="es-ES" b="1" dirty="0"/>
              <a:t> subdir1 </a:t>
            </a:r>
            <a:r>
              <a:rPr lang="es-ES" dirty="0"/>
              <a:t>donde </a:t>
            </a:r>
            <a:r>
              <a:rPr lang="es-ES" b="1" dirty="0"/>
              <a:t>subdir1</a:t>
            </a:r>
            <a:r>
              <a:rPr lang="es-ES" dirty="0"/>
              <a:t> es el nombre del directorio (carpeta) que se va a crear</a:t>
            </a:r>
          </a:p>
        </p:txBody>
      </p:sp>
    </p:spTree>
    <p:extLst>
      <p:ext uri="{BB962C8B-B14F-4D97-AF65-F5344CB8AC3E}">
        <p14:creationId xmlns:p14="http://schemas.microsoft.com/office/powerpoint/2010/main" val="2712336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dirty="0">
                <a:solidFill>
                  <a:srgbClr val="FFFFFF"/>
                </a:solidFill>
              </a:rPr>
              <a:t>Ejemplo:</a:t>
            </a:r>
          </a:p>
        </p:txBody>
      </p:sp>
      <p:pic>
        <p:nvPicPr>
          <p:cNvPr id="7" name="Imagen24">
            <a:extLst>
              <a:ext uri="{FF2B5EF4-FFF2-40B4-BE49-F238E27FC236}">
                <a16:creationId xmlns:a16="http://schemas.microsoft.com/office/drawing/2014/main" id="{16DB764C-248F-B096-9E2C-1DC1775D4028}"/>
              </a:ext>
            </a:extLst>
          </p:cNvPr>
          <p:cNvPicPr>
            <a:picLocks noGrp="1"/>
          </p:cNvPicPr>
          <p:nvPr>
            <p:ph idx="1"/>
          </p:nvPr>
        </p:nvPicPr>
        <p:blipFill>
          <a:blip r:embed="rId2">
            <a:lum/>
            <a:alphaModFix/>
          </a:blip>
          <a:srcRect/>
          <a:stretch>
            <a:fillRect/>
          </a:stretch>
        </p:blipFill>
        <p:spPr>
          <a:xfrm>
            <a:off x="202178" y="1885279"/>
            <a:ext cx="11818371" cy="4601245"/>
          </a:xfrm>
          <a:prstGeom prst="rect">
            <a:avLst/>
          </a:prstGeom>
        </p:spPr>
      </p:pic>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64132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238125" y="1450715"/>
            <a:ext cx="3543300" cy="3956570"/>
          </a:xfrm>
        </p:spPr>
        <p:txBody>
          <a:bodyPr anchor="b">
            <a:noAutofit/>
          </a:bodyPr>
          <a:lstStyle/>
          <a:p>
            <a:pPr algn="ctr"/>
            <a:r>
              <a:rPr lang="es-ES" sz="2400" dirty="0">
                <a:solidFill>
                  <a:schemeClr val="bg1"/>
                </a:solidFill>
              </a:rPr>
              <a:t>Para acceder al intérprete de comandos, se pulsa </a:t>
            </a:r>
            <a:r>
              <a:rPr lang="es-ES" sz="2400" dirty="0" err="1">
                <a:solidFill>
                  <a:schemeClr val="bg1"/>
                </a:solidFill>
              </a:rPr>
              <a:t>Ctrl+Alt+T</a:t>
            </a:r>
            <a:r>
              <a:rPr lang="es-ES" sz="2400" dirty="0">
                <a:solidFill>
                  <a:schemeClr val="bg1"/>
                </a:solidFill>
              </a:rPr>
              <a:t>, </a:t>
            </a:r>
            <a:br>
              <a:rPr lang="es-ES" sz="2400" dirty="0">
                <a:solidFill>
                  <a:schemeClr val="bg1"/>
                </a:solidFill>
              </a:rPr>
            </a:br>
            <a:r>
              <a:rPr lang="es-ES" sz="2400" dirty="0">
                <a:solidFill>
                  <a:schemeClr val="bg1"/>
                </a:solidFill>
              </a:rPr>
              <a:t> o bien se pulsa en un icono que aparece en la parte inferior izquierda, </a:t>
            </a:r>
            <a:br>
              <a:rPr lang="es-ES" sz="2400" dirty="0">
                <a:solidFill>
                  <a:schemeClr val="bg1"/>
                </a:solidFill>
              </a:rPr>
            </a:br>
            <a:r>
              <a:rPr lang="es-ES" sz="2400" dirty="0">
                <a:solidFill>
                  <a:schemeClr val="bg1"/>
                </a:solidFill>
              </a:rPr>
              <a:t>dentro de la barra de herramientas inferior del escritorio de </a:t>
            </a:r>
            <a:r>
              <a:rPr lang="es-ES" sz="2400" dirty="0" err="1">
                <a:solidFill>
                  <a:schemeClr val="bg1"/>
                </a:solidFill>
              </a:rPr>
              <a:t>ubuntu</a:t>
            </a:r>
            <a:endParaRPr lang="es-ES" sz="2400" dirty="0">
              <a:solidFill>
                <a:schemeClr val="bg1"/>
              </a:solidFill>
            </a:endParaRPr>
          </a:p>
        </p:txBody>
      </p:sp>
      <p:pic>
        <p:nvPicPr>
          <p:cNvPr id="4" name="Imagen1">
            <a:extLst>
              <a:ext uri="{FF2B5EF4-FFF2-40B4-BE49-F238E27FC236}">
                <a16:creationId xmlns:a16="http://schemas.microsoft.com/office/drawing/2014/main" id="{00CF7D0F-80D5-C9CF-FD8B-63E18AACE579}"/>
              </a:ext>
            </a:extLst>
          </p:cNvPr>
          <p:cNvPicPr>
            <a:picLocks noGrp="1"/>
          </p:cNvPicPr>
          <p:nvPr>
            <p:ph idx="1"/>
          </p:nvPr>
        </p:nvPicPr>
        <p:blipFill>
          <a:blip r:embed="rId2">
            <a:lum/>
            <a:alphaModFix/>
          </a:blip>
          <a:srcRect/>
          <a:stretch>
            <a:fillRect/>
          </a:stretch>
        </p:blipFill>
        <p:spPr>
          <a:xfrm>
            <a:off x="4371975" y="1270281"/>
            <a:ext cx="7581899" cy="5073369"/>
          </a:xfrm>
          <a:prstGeom prst="rect">
            <a:avLst/>
          </a:prstGeom>
        </p:spPr>
      </p:pic>
    </p:spTree>
    <p:extLst>
      <p:ext uri="{BB962C8B-B14F-4D97-AF65-F5344CB8AC3E}">
        <p14:creationId xmlns:p14="http://schemas.microsoft.com/office/powerpoint/2010/main" val="123863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3200" dirty="0">
                <a:solidFill>
                  <a:srgbClr val="FFFFFF"/>
                </a:solidFill>
              </a:rPr>
              <a:t>Entramos al subdirectorio y creamos un archivo llamado </a:t>
            </a:r>
            <a:r>
              <a:rPr lang="es-ES" sz="3200" b="1" dirty="0">
                <a:solidFill>
                  <a:srgbClr val="FFFFFF"/>
                </a:solidFill>
              </a:rPr>
              <a:t>test.txt</a:t>
            </a:r>
          </a:p>
        </p:txBody>
      </p:sp>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25">
            <a:extLst>
              <a:ext uri="{FF2B5EF4-FFF2-40B4-BE49-F238E27FC236}">
                <a16:creationId xmlns:a16="http://schemas.microsoft.com/office/drawing/2014/main" id="{E45DF69A-EBCD-CC0F-BECE-61537F4A2999}"/>
              </a:ext>
            </a:extLst>
          </p:cNvPr>
          <p:cNvPicPr>
            <a:picLocks noGrp="1"/>
          </p:cNvPicPr>
          <p:nvPr>
            <p:ph idx="1"/>
          </p:nvPr>
        </p:nvPicPr>
        <p:blipFill>
          <a:blip r:embed="rId2">
            <a:lum/>
            <a:alphaModFix/>
          </a:blip>
          <a:srcRect/>
          <a:stretch>
            <a:fillRect/>
          </a:stretch>
        </p:blipFill>
        <p:spPr>
          <a:xfrm>
            <a:off x="459350" y="1695450"/>
            <a:ext cx="10999225" cy="5048987"/>
          </a:xfrm>
          <a:prstGeom prst="rect">
            <a:avLst/>
          </a:prstGeom>
        </p:spPr>
      </p:pic>
      <p:sp>
        <p:nvSpPr>
          <p:cNvPr id="11" name="Rectángulo 10">
            <a:extLst>
              <a:ext uri="{FF2B5EF4-FFF2-40B4-BE49-F238E27FC236}">
                <a16:creationId xmlns:a16="http://schemas.microsoft.com/office/drawing/2014/main" id="{9D7C8920-EE82-2D0E-5A7A-2E8FAEB170D0}"/>
              </a:ext>
            </a:extLst>
          </p:cNvPr>
          <p:cNvSpPr/>
          <p:nvPr/>
        </p:nvSpPr>
        <p:spPr>
          <a:xfrm>
            <a:off x="6315075" y="4295775"/>
            <a:ext cx="1905000" cy="3551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4041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subdirectorios: </a:t>
            </a:r>
            <a:r>
              <a:rPr lang="es-ES" sz="4000" b="1" dirty="0" err="1">
                <a:solidFill>
                  <a:srgbClr val="FFFFFF"/>
                </a:solidFill>
              </a:rPr>
              <a:t>rmdir</a:t>
            </a:r>
            <a:endParaRPr lang="es-ES" sz="4000" b="1" dirty="0">
              <a:solidFill>
                <a:srgbClr val="FFFFFF"/>
              </a:solidFill>
            </a:endParaRPr>
          </a:p>
        </p:txBody>
      </p:sp>
      <p:sp>
        <p:nvSpPr>
          <p:cNvPr id="6" name="Marcador de contenido 5">
            <a:extLst>
              <a:ext uri="{FF2B5EF4-FFF2-40B4-BE49-F238E27FC236}">
                <a16:creationId xmlns:a16="http://schemas.microsoft.com/office/drawing/2014/main" id="{DC57DA3D-5AFB-84A6-BC63-2490501F1272}"/>
              </a:ext>
            </a:extLst>
          </p:cNvPr>
          <p:cNvSpPr>
            <a:spLocks noGrp="1"/>
          </p:cNvSpPr>
          <p:nvPr>
            <p:ph idx="1"/>
          </p:nvPr>
        </p:nvSpPr>
        <p:spPr>
          <a:xfrm>
            <a:off x="810702" y="2514599"/>
            <a:ext cx="10515600" cy="2962275"/>
          </a:xfrm>
        </p:spPr>
        <p:txBody>
          <a:bodyPr>
            <a:normAutofit/>
          </a:bodyPr>
          <a:lstStyle/>
          <a:p>
            <a:pPr marL="0" indent="0" algn="just">
              <a:buNone/>
            </a:pPr>
            <a:r>
              <a:rPr lang="es-ES" sz="4000" dirty="0"/>
              <a:t>El comando </a:t>
            </a:r>
            <a:r>
              <a:rPr lang="es-ES" sz="4000" b="1" dirty="0" err="1"/>
              <a:t>rmdir</a:t>
            </a:r>
            <a:r>
              <a:rPr lang="es-ES" sz="4000" dirty="0"/>
              <a:t> borra uno o más directorios del sistema siempre que estos subdirectorios estén vacíos. La sintaxis es </a:t>
            </a:r>
            <a:r>
              <a:rPr lang="es-ES" sz="4000" b="1" dirty="0" err="1"/>
              <a:t>rmdir</a:t>
            </a:r>
            <a:r>
              <a:rPr lang="es-ES" sz="4000" b="1" dirty="0"/>
              <a:t> subdir1 </a:t>
            </a:r>
            <a:r>
              <a:rPr lang="es-ES" sz="4000" dirty="0"/>
              <a:t>donde </a:t>
            </a:r>
            <a:r>
              <a:rPr lang="es-ES" sz="4000" b="1" dirty="0"/>
              <a:t>subdir1</a:t>
            </a:r>
            <a:r>
              <a:rPr lang="es-ES" sz="4000" dirty="0"/>
              <a:t> es el nombre del directorio que se va a eliminar.</a:t>
            </a:r>
          </a:p>
        </p:txBody>
      </p:sp>
    </p:spTree>
    <p:extLst>
      <p:ext uri="{BB962C8B-B14F-4D97-AF65-F5344CB8AC3E}">
        <p14:creationId xmlns:p14="http://schemas.microsoft.com/office/powerpoint/2010/main" val="1756002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endParaRPr lang="es-ES" sz="4000" b="1" dirty="0">
              <a:solidFill>
                <a:srgbClr val="FFFFFF"/>
              </a:solidFill>
            </a:endParaRPr>
          </a:p>
        </p:txBody>
      </p:sp>
      <p:pic>
        <p:nvPicPr>
          <p:cNvPr id="3" name="Imagen26">
            <a:extLst>
              <a:ext uri="{FF2B5EF4-FFF2-40B4-BE49-F238E27FC236}">
                <a16:creationId xmlns:a16="http://schemas.microsoft.com/office/drawing/2014/main" id="{AC8D0710-227F-6901-49DF-5F8F146DC26F}"/>
              </a:ext>
            </a:extLst>
          </p:cNvPr>
          <p:cNvPicPr>
            <a:picLocks noGrp="1"/>
          </p:cNvPicPr>
          <p:nvPr>
            <p:ph idx="1"/>
          </p:nvPr>
        </p:nvPicPr>
        <p:blipFill rotWithShape="1">
          <a:blip r:embed="rId2">
            <a:lum/>
            <a:alphaModFix/>
          </a:blip>
          <a:srcRect t="84208"/>
          <a:stretch/>
        </p:blipFill>
        <p:spPr>
          <a:xfrm>
            <a:off x="921543" y="1977390"/>
            <a:ext cx="10348913" cy="754380"/>
          </a:xfrm>
          <a:prstGeom prst="rect">
            <a:avLst/>
          </a:prstGeom>
        </p:spPr>
      </p:pic>
    </p:spTree>
    <p:extLst>
      <p:ext uri="{BB962C8B-B14F-4D97-AF65-F5344CB8AC3E}">
        <p14:creationId xmlns:p14="http://schemas.microsoft.com/office/powerpoint/2010/main" val="1980967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borrar subdirectorios (carpetas) que contienen archivos se escribe: </a:t>
            </a:r>
            <a:r>
              <a:rPr lang="es-ES" sz="3200" b="1" dirty="0" err="1">
                <a:solidFill>
                  <a:srgbClr val="FFFFFF"/>
                </a:solidFill>
              </a:rPr>
              <a:t>rm</a:t>
            </a:r>
            <a:r>
              <a:rPr lang="es-ES" sz="3200" b="1" dirty="0">
                <a:solidFill>
                  <a:srgbClr val="FFFFFF"/>
                </a:solidFill>
              </a:rPr>
              <a:t> -r </a:t>
            </a:r>
            <a:r>
              <a:rPr lang="es-ES" sz="3200" b="1" dirty="0" err="1">
                <a:solidFill>
                  <a:srgbClr val="FFFFFF"/>
                </a:solidFill>
              </a:rPr>
              <a:t>nombre_directorio</a:t>
            </a:r>
            <a:endParaRPr lang="es-ES" sz="3200" b="1" dirty="0">
              <a:solidFill>
                <a:srgbClr val="FFFFFF"/>
              </a:solidFill>
            </a:endParaRPr>
          </a:p>
        </p:txBody>
      </p:sp>
      <p:sp>
        <p:nvSpPr>
          <p:cNvPr id="5" name="CuadroTexto 4">
            <a:extLst>
              <a:ext uri="{FF2B5EF4-FFF2-40B4-BE49-F238E27FC236}">
                <a16:creationId xmlns:a16="http://schemas.microsoft.com/office/drawing/2014/main" id="{E3271926-7B29-960C-5391-10FB39830807}"/>
              </a:ext>
            </a:extLst>
          </p:cNvPr>
          <p:cNvSpPr txBox="1"/>
          <p:nvPr/>
        </p:nvSpPr>
        <p:spPr>
          <a:xfrm>
            <a:off x="335529" y="1676941"/>
            <a:ext cx="6096000" cy="461665"/>
          </a:xfrm>
          <a:prstGeom prst="rect">
            <a:avLst/>
          </a:prstGeom>
          <a:noFill/>
        </p:spPr>
        <p:txBody>
          <a:bodyPr wrap="square">
            <a:spAutoFit/>
          </a:bodyPr>
          <a:lstStyle/>
          <a:p>
            <a:r>
              <a:rPr lang="es-ES" sz="2400" b="1" kern="150" dirty="0">
                <a:effectLst/>
                <a:latin typeface="Liberation Serif"/>
                <a:ea typeface="Noto Serif CJK SC"/>
                <a:cs typeface="Lohit Devanagari"/>
              </a:rPr>
              <a:t>-r </a:t>
            </a:r>
            <a:r>
              <a:rPr lang="es-ES" sz="2400" kern="150" dirty="0">
                <a:effectLst/>
                <a:latin typeface="Liberation Serif"/>
                <a:ea typeface="Noto Serif CJK SC"/>
                <a:cs typeface="Lohit Devanagari"/>
              </a:rPr>
              <a:t>significa: </a:t>
            </a:r>
            <a:r>
              <a:rPr lang="es-ES" sz="2400" kern="150" dirty="0" err="1">
                <a:effectLst/>
                <a:latin typeface="Liberation Serif"/>
                <a:ea typeface="Noto Serif CJK SC"/>
                <a:cs typeface="Lohit Devanagari"/>
              </a:rPr>
              <a:t>remove</a:t>
            </a:r>
            <a:endParaRPr lang="es-ES" sz="2400" kern="150" dirty="0">
              <a:effectLst/>
              <a:latin typeface="Liberation Serif"/>
              <a:ea typeface="Noto Serif CJK SC"/>
              <a:cs typeface="Lohit Devanagari"/>
            </a:endParaRPr>
          </a:p>
        </p:txBody>
      </p:sp>
      <p:pic>
        <p:nvPicPr>
          <p:cNvPr id="6" name="Imagen27">
            <a:extLst>
              <a:ext uri="{FF2B5EF4-FFF2-40B4-BE49-F238E27FC236}">
                <a16:creationId xmlns:a16="http://schemas.microsoft.com/office/drawing/2014/main" id="{FE03DD4D-D4BC-1E92-C477-F363988456BB}"/>
              </a:ext>
            </a:extLst>
          </p:cNvPr>
          <p:cNvPicPr>
            <a:picLocks noGrp="1"/>
          </p:cNvPicPr>
          <p:nvPr>
            <p:ph idx="1"/>
          </p:nvPr>
        </p:nvPicPr>
        <p:blipFill>
          <a:blip r:embed="rId2">
            <a:lum/>
            <a:alphaModFix/>
          </a:blip>
          <a:srcRect/>
          <a:stretch>
            <a:fillRect/>
          </a:stretch>
        </p:blipFill>
        <p:spPr>
          <a:xfrm>
            <a:off x="816541" y="2352675"/>
            <a:ext cx="11229975" cy="4333875"/>
          </a:xfrm>
          <a:prstGeom prst="rect">
            <a:avLst/>
          </a:prstGeom>
        </p:spPr>
      </p:pic>
    </p:spTree>
    <p:extLst>
      <p:ext uri="{BB962C8B-B14F-4D97-AF65-F5344CB8AC3E}">
        <p14:creationId xmlns:p14="http://schemas.microsoft.com/office/powerpoint/2010/main" val="3158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sz="4000" dirty="0">
                <a:solidFill>
                  <a:srgbClr val="FFFFFF"/>
                </a:solidFill>
              </a:rPr>
              <a:t>Copia de archivos: </a:t>
            </a:r>
            <a:r>
              <a:rPr lang="es-ES" sz="4000" b="1" dirty="0" err="1">
                <a:solidFill>
                  <a:srgbClr val="FFFFFF"/>
                </a:solidFill>
              </a:rPr>
              <a:t>cp</a:t>
            </a:r>
            <a:br>
              <a:rPr lang="es-ES" sz="4000" dirty="0">
                <a:solidFill>
                  <a:srgbClr val="FFFFFF"/>
                </a:solidFill>
              </a:rPr>
            </a:br>
            <a:r>
              <a:rPr lang="es-ES" sz="4000" dirty="0" err="1">
                <a:solidFill>
                  <a:srgbClr val="FFFFFF"/>
                </a:solidFill>
              </a:rPr>
              <a:t>cp</a:t>
            </a:r>
            <a:r>
              <a:rPr lang="es-ES" sz="4000" dirty="0">
                <a:solidFill>
                  <a:srgbClr val="FFFFFF"/>
                </a:solidFill>
              </a:rPr>
              <a:t>: </a:t>
            </a:r>
            <a:r>
              <a:rPr lang="es-ES" sz="4000" dirty="0" err="1">
                <a:solidFill>
                  <a:srgbClr val="FFFFFF"/>
                </a:solidFill>
              </a:rPr>
              <a:t>copy</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616"/>
            <a:ext cx="11446896" cy="5124384"/>
          </a:xfrm>
        </p:spPr>
        <p:txBody>
          <a:bodyPr anchor="ctr">
            <a:normAutofit/>
          </a:bodyPr>
          <a:lstStyle/>
          <a:p>
            <a:pPr marL="0" indent="0">
              <a:buNone/>
            </a:pPr>
            <a:r>
              <a:rPr lang="es-ES" sz="2000" dirty="0"/>
              <a:t>Sintaxis: </a:t>
            </a:r>
            <a:r>
              <a:rPr lang="es-ES" sz="2000" dirty="0" err="1"/>
              <a:t>cp</a:t>
            </a:r>
            <a:r>
              <a:rPr lang="es-ES" sz="2000" dirty="0"/>
              <a:t> [opciones] origen destino</a:t>
            </a:r>
          </a:p>
          <a:p>
            <a:pPr marL="0" indent="0">
              <a:buNone/>
            </a:pPr>
            <a:endParaRPr lang="es-ES" sz="2000" dirty="0"/>
          </a:p>
          <a:p>
            <a:pPr marL="0" indent="0">
              <a:buNone/>
            </a:pPr>
            <a:r>
              <a:rPr lang="es-ES" sz="2000" b="1" dirty="0"/>
              <a:t>[opciones]</a:t>
            </a:r>
            <a:r>
              <a:rPr lang="es-ES" sz="2000" dirty="0"/>
              <a:t>: Son opciones adicionales que modifican el comportamiento del comando cp. Algunas opciones comunes son:</a:t>
            </a:r>
          </a:p>
          <a:p>
            <a:pPr marL="0" indent="0">
              <a:buNone/>
            </a:pPr>
            <a:r>
              <a:rPr lang="es-ES" sz="2000" dirty="0"/>
              <a:t>-v: Muestra información detallada sobre el proceso de copia.</a:t>
            </a:r>
          </a:p>
          <a:p>
            <a:pPr marL="0" indent="0">
              <a:buNone/>
            </a:pPr>
            <a:r>
              <a:rPr lang="es-ES" sz="2000" dirty="0"/>
              <a:t>-r: Copia directorios de forma recursiva (incluidos todos los archivos y subdirectorios).</a:t>
            </a:r>
          </a:p>
          <a:p>
            <a:pPr marL="0" indent="0">
              <a:buNone/>
            </a:pPr>
            <a:r>
              <a:rPr lang="es-ES" sz="2000" dirty="0"/>
              <a:t>-n: No sobrescribe archivos existentes.</a:t>
            </a:r>
          </a:p>
          <a:p>
            <a:pPr marL="0" indent="0">
              <a:buNone/>
            </a:pPr>
            <a:r>
              <a:rPr lang="es-ES" sz="2000" dirty="0"/>
              <a:t>-b: Crea una copia de seguridad del archivo original.</a:t>
            </a:r>
          </a:p>
          <a:p>
            <a:pPr marL="0" indent="0">
              <a:buNone/>
            </a:pPr>
            <a:endParaRPr lang="es-ES" sz="2000" dirty="0"/>
          </a:p>
          <a:p>
            <a:pPr marL="0" indent="0">
              <a:buNone/>
            </a:pPr>
            <a:r>
              <a:rPr lang="es-ES" sz="2000" b="1" dirty="0"/>
              <a:t>origen</a:t>
            </a:r>
            <a:r>
              <a:rPr lang="es-ES" sz="2000" dirty="0"/>
              <a:t>: Es la ubicación del archivo o directorio que deseas copiar. Puede ser un nombre de archivo, una ruta completa o un comodín.</a:t>
            </a:r>
          </a:p>
          <a:p>
            <a:pPr marL="0" indent="0">
              <a:buNone/>
            </a:pPr>
            <a:r>
              <a:rPr lang="es-ES" sz="2000" b="1" dirty="0"/>
              <a:t>destino</a:t>
            </a:r>
            <a:r>
              <a:rPr lang="es-ES" sz="2000" dirty="0"/>
              <a:t>: Es la ubicación donde deseas copiar el archivo o directorio. Puede ser un nombre de archivo, una ruta completa o un directorio existente.</a:t>
            </a:r>
          </a:p>
        </p:txBody>
      </p:sp>
    </p:spTree>
    <p:extLst>
      <p:ext uri="{BB962C8B-B14F-4D97-AF65-F5344CB8AC3E}">
        <p14:creationId xmlns:p14="http://schemas.microsoft.com/office/powerpoint/2010/main" val="757896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Ejemplo</a:t>
            </a:r>
          </a:p>
        </p:txBody>
      </p:sp>
      <p:pic>
        <p:nvPicPr>
          <p:cNvPr id="4" name="Marcador de contenido 3">
            <a:extLst>
              <a:ext uri="{FF2B5EF4-FFF2-40B4-BE49-F238E27FC236}">
                <a16:creationId xmlns:a16="http://schemas.microsoft.com/office/drawing/2014/main" id="{483A4EB9-03FB-A655-9831-C514E983696E}"/>
              </a:ext>
            </a:extLst>
          </p:cNvPr>
          <p:cNvPicPr>
            <a:picLocks noGrp="1" noChangeAspect="1"/>
          </p:cNvPicPr>
          <p:nvPr>
            <p:ph idx="1"/>
          </p:nvPr>
        </p:nvPicPr>
        <p:blipFill>
          <a:blip r:embed="rId2"/>
          <a:stretch>
            <a:fillRect/>
          </a:stretch>
        </p:blipFill>
        <p:spPr>
          <a:xfrm>
            <a:off x="677796" y="1619250"/>
            <a:ext cx="11042140" cy="5191125"/>
          </a:xfrm>
          <a:prstGeom prst="rect">
            <a:avLst/>
          </a:prstGeom>
        </p:spPr>
      </p:pic>
    </p:spTree>
    <p:extLst>
      <p:ext uri="{BB962C8B-B14F-4D97-AF65-F5344CB8AC3E}">
        <p14:creationId xmlns:p14="http://schemas.microsoft.com/office/powerpoint/2010/main" val="35392824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sp>
        <p:nvSpPr>
          <p:cNvPr id="5" name="Marcador de contenido 4">
            <a:extLst>
              <a:ext uri="{FF2B5EF4-FFF2-40B4-BE49-F238E27FC236}">
                <a16:creationId xmlns:a16="http://schemas.microsoft.com/office/drawing/2014/main" id="{AFAEE906-25F6-CC2B-A76A-257C5D712214}"/>
              </a:ext>
            </a:extLst>
          </p:cNvPr>
          <p:cNvSpPr>
            <a:spLocks noGrp="1"/>
          </p:cNvSpPr>
          <p:nvPr>
            <p:ph idx="1"/>
          </p:nvPr>
        </p:nvSpPr>
        <p:spPr>
          <a:xfrm>
            <a:off x="459350" y="3429000"/>
            <a:ext cx="11475475" cy="1444487"/>
          </a:xfrm>
        </p:spPr>
        <p:txBody>
          <a:bodyPr/>
          <a:lstStyle/>
          <a:p>
            <a:pPr marL="0" indent="0">
              <a:buNone/>
            </a:pPr>
            <a:r>
              <a:rPr lang="es-ES" sz="3200" dirty="0"/>
              <a:t>Copia el archivo original y lo guarda con un nuevo nombre.</a:t>
            </a:r>
          </a:p>
          <a:p>
            <a:pPr marL="0" indent="0">
              <a:buNone/>
            </a:pPr>
            <a:r>
              <a:rPr lang="es-ES" sz="3200" dirty="0"/>
              <a:t>Sintaxis: </a:t>
            </a:r>
            <a:r>
              <a:rPr lang="es-ES" sz="3200" b="1" dirty="0" err="1"/>
              <a:t>cp</a:t>
            </a:r>
            <a:r>
              <a:rPr lang="es-ES" sz="3200" b="1" dirty="0"/>
              <a:t> </a:t>
            </a:r>
            <a:r>
              <a:rPr lang="es-ES" sz="3200" b="1" dirty="0" err="1"/>
              <a:t>archivo.algo</a:t>
            </a:r>
            <a:r>
              <a:rPr lang="es-ES" sz="3200" b="1" dirty="0"/>
              <a:t> </a:t>
            </a:r>
            <a:r>
              <a:rPr lang="es-ES" sz="3200" b="1" dirty="0" err="1"/>
              <a:t>nuevo_archivo.algo</a:t>
            </a:r>
            <a:endParaRPr lang="es-ES" sz="3200" b="1" dirty="0"/>
          </a:p>
          <a:p>
            <a:pPr marL="0" indent="0">
              <a:buNone/>
            </a:pPr>
            <a:endParaRPr lang="es-ES" dirty="0"/>
          </a:p>
        </p:txBody>
      </p:sp>
    </p:spTree>
    <p:extLst>
      <p:ext uri="{BB962C8B-B14F-4D97-AF65-F5344CB8AC3E}">
        <p14:creationId xmlns:p14="http://schemas.microsoft.com/office/powerpoint/2010/main" val="23438848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pic>
        <p:nvPicPr>
          <p:cNvPr id="4" name="Imagen31">
            <a:extLst>
              <a:ext uri="{FF2B5EF4-FFF2-40B4-BE49-F238E27FC236}">
                <a16:creationId xmlns:a16="http://schemas.microsoft.com/office/drawing/2014/main" id="{BED14B4C-BB00-79D2-D358-D4BE6184785B}"/>
              </a:ext>
            </a:extLst>
          </p:cNvPr>
          <p:cNvPicPr>
            <a:picLocks noGrp="1"/>
          </p:cNvPicPr>
          <p:nvPr>
            <p:ph idx="1"/>
          </p:nvPr>
        </p:nvPicPr>
        <p:blipFill>
          <a:blip r:embed="rId2">
            <a:lum/>
            <a:alphaModFix/>
          </a:blip>
          <a:srcRect/>
          <a:stretch>
            <a:fillRect/>
          </a:stretch>
        </p:blipFill>
        <p:spPr>
          <a:xfrm>
            <a:off x="581026" y="1740307"/>
            <a:ext cx="10620374" cy="4879567"/>
          </a:xfrm>
          <a:prstGeom prst="rect">
            <a:avLst/>
          </a:prstGeom>
        </p:spPr>
      </p:pic>
    </p:spTree>
    <p:extLst>
      <p:ext uri="{BB962C8B-B14F-4D97-AF65-F5344CB8AC3E}">
        <p14:creationId xmlns:p14="http://schemas.microsoft.com/office/powerpoint/2010/main" val="2614354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Otro ejemplo especificando ruta:</a:t>
            </a:r>
          </a:p>
        </p:txBody>
      </p:sp>
      <p:pic>
        <p:nvPicPr>
          <p:cNvPr id="6" name="Imagen32">
            <a:extLst>
              <a:ext uri="{FF2B5EF4-FFF2-40B4-BE49-F238E27FC236}">
                <a16:creationId xmlns:a16="http://schemas.microsoft.com/office/drawing/2014/main" id="{204AD3C4-70B6-7A72-44FF-BED34447F891}"/>
              </a:ext>
            </a:extLst>
          </p:cNvPr>
          <p:cNvPicPr>
            <a:picLocks noGrp="1"/>
          </p:cNvPicPr>
          <p:nvPr>
            <p:ph idx="1"/>
          </p:nvPr>
        </p:nvPicPr>
        <p:blipFill>
          <a:blip r:embed="rId2">
            <a:lum/>
            <a:alphaModFix/>
          </a:blip>
          <a:srcRect/>
          <a:stretch>
            <a:fillRect/>
          </a:stretch>
        </p:blipFill>
        <p:spPr>
          <a:xfrm>
            <a:off x="202179" y="2638425"/>
            <a:ext cx="11570720" cy="2600325"/>
          </a:xfrm>
          <a:prstGeom prst="rect">
            <a:avLst/>
          </a:prstGeom>
        </p:spPr>
      </p:pic>
    </p:spTree>
    <p:extLst>
      <p:ext uri="{BB962C8B-B14F-4D97-AF65-F5344CB8AC3E}">
        <p14:creationId xmlns:p14="http://schemas.microsoft.com/office/powerpoint/2010/main" val="361330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pPr algn="ctr"/>
            <a:r>
              <a:rPr lang="es-ES" dirty="0">
                <a:solidFill>
                  <a:srgbClr val="FFFFFF"/>
                </a:solidFill>
              </a:rPr>
              <a:t>¿Qué otras cosas se hacen con el comando </a:t>
            </a:r>
            <a:r>
              <a:rPr lang="es-ES" b="1" dirty="0" err="1">
                <a:solidFill>
                  <a:srgbClr val="FFFFFF"/>
                </a:solidFill>
              </a:rPr>
              <a:t>cp</a:t>
            </a:r>
            <a:r>
              <a:rPr lang="es-ES" dirty="0">
                <a:solidFill>
                  <a:srgbClr val="FFFFFF"/>
                </a:solidFill>
              </a:rPr>
              <a:t>?</a:t>
            </a:r>
            <a:br>
              <a:rPr lang="es-ES" dirty="0">
                <a:solidFill>
                  <a:srgbClr val="FFFFFF"/>
                </a:solidFill>
              </a:rPr>
            </a:br>
            <a:r>
              <a:rPr lang="es-ES" dirty="0">
                <a:solidFill>
                  <a:srgbClr val="FFFFFF"/>
                </a:solidFill>
              </a:rPr>
              <a:t>Escribir en el terminal: </a:t>
            </a:r>
            <a:r>
              <a:rPr lang="es-ES" b="1" dirty="0" err="1">
                <a:solidFill>
                  <a:srgbClr val="FFFFFF"/>
                </a:solidFill>
              </a:rPr>
              <a:t>cp</a:t>
            </a:r>
            <a:r>
              <a:rPr lang="es-ES" b="1" dirty="0">
                <a:solidFill>
                  <a:srgbClr val="FFFFFF"/>
                </a:solidFill>
              </a:rPr>
              <a:t> --</a:t>
            </a:r>
            <a:r>
              <a:rPr lang="es-ES" b="1" dirty="0" err="1">
                <a:solidFill>
                  <a:srgbClr val="FFFFFF"/>
                </a:solidFill>
              </a:rPr>
              <a:t>help</a:t>
            </a:r>
            <a:endParaRPr lang="es-ES" b="1" dirty="0">
              <a:solidFill>
                <a:srgbClr val="FFFFFF"/>
              </a:solidFill>
            </a:endParaRPr>
          </a:p>
        </p:txBody>
      </p:sp>
      <p:pic>
        <p:nvPicPr>
          <p:cNvPr id="5" name="Imagen33">
            <a:extLst>
              <a:ext uri="{FF2B5EF4-FFF2-40B4-BE49-F238E27FC236}">
                <a16:creationId xmlns:a16="http://schemas.microsoft.com/office/drawing/2014/main" id="{8696E24D-E79B-19B8-90E2-141CEC7D0B0D}"/>
              </a:ext>
            </a:extLst>
          </p:cNvPr>
          <p:cNvPicPr>
            <a:picLocks noGrp="1"/>
          </p:cNvPicPr>
          <p:nvPr>
            <p:ph idx="1"/>
          </p:nvPr>
        </p:nvPicPr>
        <p:blipFill>
          <a:blip r:embed="rId2">
            <a:lum/>
            <a:alphaModFix/>
          </a:blip>
          <a:srcRect/>
          <a:stretch>
            <a:fillRect/>
          </a:stretch>
        </p:blipFill>
        <p:spPr>
          <a:xfrm>
            <a:off x="3095625" y="1666875"/>
            <a:ext cx="5172075" cy="5048250"/>
          </a:xfrm>
          <a:prstGeom prst="rect">
            <a:avLst/>
          </a:prstGeom>
        </p:spPr>
      </p:pic>
    </p:spTree>
    <p:extLst>
      <p:ext uri="{BB962C8B-B14F-4D97-AF65-F5344CB8AC3E}">
        <p14:creationId xmlns:p14="http://schemas.microsoft.com/office/powerpoint/2010/main" val="3735972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357673" y="2335695"/>
            <a:ext cx="3543300" cy="2206885"/>
          </a:xfrm>
        </p:spPr>
        <p:txBody>
          <a:bodyPr anchor="b">
            <a:noAutofit/>
          </a:bodyPr>
          <a:lstStyle/>
          <a:p>
            <a:pPr algn="ctr"/>
            <a:r>
              <a:rPr lang="es-ES" sz="2400" dirty="0">
                <a:solidFill>
                  <a:schemeClr val="bg1"/>
                </a:solidFill>
              </a:rPr>
              <a:t>o bien se pulsa en un icono que aparece en la parte inferior izquierda, </a:t>
            </a:r>
            <a:br>
              <a:rPr lang="es-ES" sz="2400" dirty="0">
                <a:solidFill>
                  <a:schemeClr val="bg1"/>
                </a:solidFill>
              </a:rPr>
            </a:br>
            <a:r>
              <a:rPr lang="es-ES" sz="2400" dirty="0">
                <a:solidFill>
                  <a:schemeClr val="bg1"/>
                </a:solidFill>
              </a:rPr>
              <a:t> de la barra de herramientas inferior del escritorio de Ubuntu</a:t>
            </a:r>
          </a:p>
        </p:txBody>
      </p:sp>
      <p:pic>
        <p:nvPicPr>
          <p:cNvPr id="6" name="Imagen2">
            <a:extLst>
              <a:ext uri="{FF2B5EF4-FFF2-40B4-BE49-F238E27FC236}">
                <a16:creationId xmlns:a16="http://schemas.microsoft.com/office/drawing/2014/main" id="{362474FA-5D4B-968B-9409-1C6835D82EF9}"/>
              </a:ext>
            </a:extLst>
          </p:cNvPr>
          <p:cNvPicPr>
            <a:picLocks noGrp="1"/>
          </p:cNvPicPr>
          <p:nvPr>
            <p:ph idx="1"/>
          </p:nvPr>
        </p:nvPicPr>
        <p:blipFill>
          <a:blip r:embed="rId2">
            <a:lum/>
            <a:alphaModFix/>
          </a:blip>
          <a:srcRect/>
          <a:stretch>
            <a:fillRect/>
          </a:stretch>
        </p:blipFill>
        <p:spPr>
          <a:xfrm>
            <a:off x="4167272" y="1262241"/>
            <a:ext cx="7834228" cy="3966984"/>
          </a:xfrm>
          <a:prstGeom prst="rect">
            <a:avLst/>
          </a:prstGeom>
        </p:spPr>
      </p:pic>
    </p:spTree>
    <p:extLst>
      <p:ext uri="{BB962C8B-B14F-4D97-AF65-F5344CB8AC3E}">
        <p14:creationId xmlns:p14="http://schemas.microsoft.com/office/powerpoint/2010/main" val="576608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El parámetro </a:t>
            </a:r>
            <a:r>
              <a:rPr lang="es-ES" sz="3200" b="1" dirty="0">
                <a:solidFill>
                  <a:srgbClr val="FFFFFF"/>
                </a:solidFill>
              </a:rPr>
              <a:t>--</a:t>
            </a:r>
            <a:r>
              <a:rPr lang="es-ES" sz="3200" b="1" dirty="0" err="1">
                <a:solidFill>
                  <a:srgbClr val="FFFFFF"/>
                </a:solidFill>
              </a:rPr>
              <a:t>help</a:t>
            </a:r>
            <a:r>
              <a:rPr lang="es-ES" sz="3200" b="1" dirty="0">
                <a:solidFill>
                  <a:srgbClr val="FFFFFF"/>
                </a:solidFill>
              </a:rPr>
              <a:t> </a:t>
            </a:r>
            <a:r>
              <a:rPr lang="es-ES" sz="3200" dirty="0">
                <a:solidFill>
                  <a:srgbClr val="FFFFFF"/>
                </a:solidFill>
              </a:rPr>
              <a:t>se puede  utilizar para todos los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876551"/>
            <a:ext cx="11446896" cy="2343150"/>
          </a:xfrm>
        </p:spPr>
        <p:txBody>
          <a:bodyPr anchor="ctr">
            <a:normAutofit/>
          </a:bodyPr>
          <a:lstStyle/>
          <a:p>
            <a:pPr marL="0" indent="0" algn="ctr">
              <a:buNone/>
            </a:pPr>
            <a:endParaRPr lang="es-ES" sz="4800" dirty="0"/>
          </a:p>
          <a:p>
            <a:pPr marL="0" indent="0" algn="ctr">
              <a:buNone/>
            </a:pPr>
            <a:endParaRPr lang="es-ES" sz="4800" dirty="0"/>
          </a:p>
          <a:p>
            <a:pPr marL="0" indent="0" algn="ctr">
              <a:buNone/>
            </a:pPr>
            <a:r>
              <a:rPr lang="es-ES" sz="4800" dirty="0"/>
              <a:t>Escribir:  </a:t>
            </a:r>
            <a:r>
              <a:rPr lang="es-ES" sz="4800" dirty="0" err="1"/>
              <a:t>ls</a:t>
            </a:r>
            <a:r>
              <a:rPr lang="es-ES" sz="4800" dirty="0"/>
              <a:t> --</a:t>
            </a:r>
            <a:r>
              <a:rPr lang="es-ES" sz="4800" dirty="0" err="1"/>
              <a:t>help</a:t>
            </a:r>
            <a:endParaRPr lang="es-ES" sz="4800" dirty="0"/>
          </a:p>
          <a:p>
            <a:pPr marL="0" indent="0">
              <a:buNone/>
            </a:pPr>
            <a:endParaRPr lang="es-ES" sz="4800" dirty="0"/>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953893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Mover Archivos: </a:t>
            </a:r>
            <a:r>
              <a:rPr lang="es-ES" sz="4000" b="1" dirty="0" err="1">
                <a:solidFill>
                  <a:srgbClr val="FFFFFF"/>
                </a:solidFill>
              </a:rPr>
              <a:t>mv</a:t>
            </a:r>
            <a:r>
              <a:rPr lang="es-ES" sz="4000" b="1" dirty="0">
                <a:solidFill>
                  <a:srgbClr val="FFFFFF"/>
                </a:solidFill>
              </a:rPr>
              <a:t> origen destino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600" dirty="0"/>
              <a:t>Mueve los archivos de un </a:t>
            </a:r>
            <a:r>
              <a:rPr lang="es-ES" sz="3600" i="1" dirty="0"/>
              <a:t>directorio a otro</a:t>
            </a:r>
            <a:r>
              <a:rPr lang="es-ES" sz="3600" dirty="0"/>
              <a:t>, o </a:t>
            </a:r>
            <a:r>
              <a:rPr lang="es-ES" sz="3600" i="1" dirty="0"/>
              <a:t>del directorio actual a otro directorio</a:t>
            </a:r>
            <a:r>
              <a:rPr lang="es-ES" sz="3600" dirty="0"/>
              <a:t>.</a:t>
            </a:r>
          </a:p>
        </p:txBody>
      </p:sp>
    </p:spTree>
    <p:extLst>
      <p:ext uri="{BB962C8B-B14F-4D97-AF65-F5344CB8AC3E}">
        <p14:creationId xmlns:p14="http://schemas.microsoft.com/office/powerpoint/2010/main" val="29737141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1:</a:t>
            </a:r>
          </a:p>
        </p:txBody>
      </p:sp>
      <p:pic>
        <p:nvPicPr>
          <p:cNvPr id="4" name="Imagen28">
            <a:extLst>
              <a:ext uri="{FF2B5EF4-FFF2-40B4-BE49-F238E27FC236}">
                <a16:creationId xmlns:a16="http://schemas.microsoft.com/office/drawing/2014/main" id="{D5469089-0303-925C-017D-F77F62555BCB}"/>
              </a:ext>
            </a:extLst>
          </p:cNvPr>
          <p:cNvPicPr>
            <a:picLocks noGrp="1"/>
          </p:cNvPicPr>
          <p:nvPr>
            <p:ph idx="1"/>
          </p:nvPr>
        </p:nvPicPr>
        <p:blipFill>
          <a:blip r:embed="rId2">
            <a:lum/>
            <a:alphaModFix/>
          </a:blip>
          <a:srcRect/>
          <a:stretch>
            <a:fillRect/>
          </a:stretch>
        </p:blipFill>
        <p:spPr>
          <a:xfrm>
            <a:off x="285751" y="1809750"/>
            <a:ext cx="11732646" cy="4343399"/>
          </a:xfrm>
          <a:prstGeom prst="rect">
            <a:avLst/>
          </a:prstGeom>
        </p:spPr>
      </p:pic>
    </p:spTree>
    <p:extLst>
      <p:ext uri="{BB962C8B-B14F-4D97-AF65-F5344CB8AC3E}">
        <p14:creationId xmlns:p14="http://schemas.microsoft.com/office/powerpoint/2010/main" val="29903233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2: </a:t>
            </a:r>
          </a:p>
        </p:txBody>
      </p:sp>
      <p:pic>
        <p:nvPicPr>
          <p:cNvPr id="4" name="Imagen29">
            <a:extLst>
              <a:ext uri="{FF2B5EF4-FFF2-40B4-BE49-F238E27FC236}">
                <a16:creationId xmlns:a16="http://schemas.microsoft.com/office/drawing/2014/main" id="{A2C2C776-7890-B397-73BE-71D9B29F9E13}"/>
              </a:ext>
            </a:extLst>
          </p:cNvPr>
          <p:cNvPicPr>
            <a:picLocks noGrp="1"/>
          </p:cNvPicPr>
          <p:nvPr>
            <p:ph idx="1"/>
          </p:nvPr>
        </p:nvPicPr>
        <p:blipFill>
          <a:blip r:embed="rId2">
            <a:lum/>
            <a:alphaModFix/>
          </a:blip>
          <a:srcRect/>
          <a:stretch>
            <a:fillRect/>
          </a:stretch>
        </p:blipFill>
        <p:spPr>
          <a:xfrm>
            <a:off x="202179" y="1885278"/>
            <a:ext cx="11732646" cy="4678183"/>
          </a:xfrm>
          <a:prstGeom prst="rect">
            <a:avLst/>
          </a:prstGeom>
        </p:spPr>
      </p:pic>
    </p:spTree>
    <p:extLst>
      <p:ext uri="{BB962C8B-B14F-4D97-AF65-F5344CB8AC3E}">
        <p14:creationId xmlns:p14="http://schemas.microsoft.com/office/powerpoint/2010/main" val="3743351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archivos: </a:t>
            </a:r>
            <a:r>
              <a:rPr lang="es-ES" sz="4000" b="1" dirty="0" err="1">
                <a:solidFill>
                  <a:srgbClr val="FFFFFF"/>
                </a:solidFill>
              </a:rPr>
              <a:t>rm</a:t>
            </a:r>
            <a:endParaRPr lang="es-ES" sz="4000" b="1"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rm</a:t>
            </a:r>
            <a:r>
              <a:rPr lang="es-ES" dirty="0"/>
              <a:t> elimina uno o más archivos de un directorio en el cual se tenga permiso de escritura. La sintaxis es </a:t>
            </a:r>
            <a:r>
              <a:rPr lang="es-ES" b="1" dirty="0" err="1"/>
              <a:t>rm</a:t>
            </a:r>
            <a:r>
              <a:rPr lang="es-ES" b="1" dirty="0"/>
              <a:t> ﬁle1 ﬁle2 .</a:t>
            </a:r>
            <a:r>
              <a:rPr lang="es-ES" dirty="0"/>
              <a:t> En el comando, se pueden utilizar los caracteres comodín </a:t>
            </a:r>
            <a:r>
              <a:rPr lang="es-ES" b="1" dirty="0"/>
              <a:t>*</a:t>
            </a:r>
            <a:r>
              <a:rPr lang="es-ES" dirty="0"/>
              <a:t> y </a:t>
            </a:r>
            <a:r>
              <a:rPr lang="es-ES" b="1" dirty="0"/>
              <a:t>?</a:t>
            </a:r>
            <a:r>
              <a:rPr lang="es-ES" dirty="0"/>
              <a:t>.</a:t>
            </a:r>
          </a:p>
        </p:txBody>
      </p:sp>
    </p:spTree>
    <p:extLst>
      <p:ext uri="{BB962C8B-B14F-4D97-AF65-F5344CB8AC3E}">
        <p14:creationId xmlns:p14="http://schemas.microsoft.com/office/powerpoint/2010/main" val="9205320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p>
        </p:txBody>
      </p:sp>
      <p:pic>
        <p:nvPicPr>
          <p:cNvPr id="4" name="Marcador de contenido 3">
            <a:extLst>
              <a:ext uri="{FF2B5EF4-FFF2-40B4-BE49-F238E27FC236}">
                <a16:creationId xmlns:a16="http://schemas.microsoft.com/office/drawing/2014/main" id="{E770EC60-B5A5-AA5A-9062-FA578A483BDC}"/>
              </a:ext>
            </a:extLst>
          </p:cNvPr>
          <p:cNvPicPr>
            <a:picLocks noGrp="1" noChangeAspect="1"/>
          </p:cNvPicPr>
          <p:nvPr>
            <p:ph idx="1"/>
          </p:nvPr>
        </p:nvPicPr>
        <p:blipFill>
          <a:blip r:embed="rId2"/>
          <a:stretch>
            <a:fillRect/>
          </a:stretch>
        </p:blipFill>
        <p:spPr>
          <a:xfrm>
            <a:off x="129240" y="2249989"/>
            <a:ext cx="11933520" cy="4017461"/>
          </a:xfrm>
          <a:prstGeom prst="rect">
            <a:avLst/>
          </a:prstGeom>
        </p:spPr>
      </p:pic>
    </p:spTree>
    <p:extLst>
      <p:ext uri="{BB962C8B-B14F-4D97-AF65-F5344CB8AC3E}">
        <p14:creationId xmlns:p14="http://schemas.microsoft.com/office/powerpoint/2010/main" val="29850897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eliminar todos los archivos con una extensión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txt</a:t>
            </a:r>
            <a:endParaRPr lang="es-ES" sz="3200" b="1" dirty="0">
              <a:solidFill>
                <a:srgbClr val="FFFFFF"/>
              </a:solidFill>
            </a:endParaRPr>
          </a:p>
        </p:txBody>
      </p:sp>
      <p:pic>
        <p:nvPicPr>
          <p:cNvPr id="4" name="Imagen35">
            <a:extLst>
              <a:ext uri="{FF2B5EF4-FFF2-40B4-BE49-F238E27FC236}">
                <a16:creationId xmlns:a16="http://schemas.microsoft.com/office/drawing/2014/main" id="{AB96CE5B-C87C-FB83-E1F1-1A4DB9FB8978}"/>
              </a:ext>
            </a:extLst>
          </p:cNvPr>
          <p:cNvPicPr>
            <a:picLocks noGrp="1"/>
          </p:cNvPicPr>
          <p:nvPr>
            <p:ph idx="1"/>
          </p:nvPr>
        </p:nvPicPr>
        <p:blipFill>
          <a:blip r:embed="rId2">
            <a:lum/>
            <a:alphaModFix/>
          </a:blip>
          <a:srcRect/>
          <a:stretch>
            <a:fillRect/>
          </a:stretch>
        </p:blipFill>
        <p:spPr>
          <a:xfrm>
            <a:off x="202179" y="2552700"/>
            <a:ext cx="11732645" cy="2990850"/>
          </a:xfrm>
          <a:prstGeom prst="rect">
            <a:avLst/>
          </a:prstGeom>
        </p:spPr>
      </p:pic>
    </p:spTree>
    <p:extLst>
      <p:ext uri="{BB962C8B-B14F-4D97-AF65-F5344CB8AC3E}">
        <p14:creationId xmlns:p14="http://schemas.microsoft.com/office/powerpoint/2010/main" val="2421867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Eliminar archivos que comienzan con un nombre específico: </a:t>
            </a:r>
            <a:r>
              <a:rPr lang="es-ES" sz="2800" b="1" dirty="0" err="1">
                <a:solidFill>
                  <a:srgbClr val="FFFFFF"/>
                </a:solidFill>
              </a:rPr>
              <a:t>rm</a:t>
            </a:r>
            <a:r>
              <a:rPr lang="es-ES" sz="2800" b="1" dirty="0">
                <a:solidFill>
                  <a:srgbClr val="FFFFFF"/>
                </a:solidFill>
              </a:rPr>
              <a:t> nombre*</a:t>
            </a:r>
          </a:p>
        </p:txBody>
      </p:sp>
      <p:pic>
        <p:nvPicPr>
          <p:cNvPr id="4" name="Imagen36">
            <a:extLst>
              <a:ext uri="{FF2B5EF4-FFF2-40B4-BE49-F238E27FC236}">
                <a16:creationId xmlns:a16="http://schemas.microsoft.com/office/drawing/2014/main" id="{EF9B1F53-B40C-E715-A705-02F802241F52}"/>
              </a:ext>
            </a:extLst>
          </p:cNvPr>
          <p:cNvPicPr>
            <a:picLocks noGrp="1"/>
          </p:cNvPicPr>
          <p:nvPr>
            <p:ph idx="1"/>
          </p:nvPr>
        </p:nvPicPr>
        <p:blipFill>
          <a:blip r:embed="rId2">
            <a:lum/>
            <a:alphaModFix/>
          </a:blip>
          <a:srcRect/>
          <a:stretch>
            <a:fillRect/>
          </a:stretch>
        </p:blipFill>
        <p:spPr>
          <a:xfrm>
            <a:off x="202179" y="2809875"/>
            <a:ext cx="11732646" cy="2714625"/>
          </a:xfrm>
          <a:prstGeom prst="rect">
            <a:avLst/>
          </a:prstGeom>
        </p:spPr>
      </p:pic>
    </p:spTree>
    <p:extLst>
      <p:ext uri="{BB962C8B-B14F-4D97-AF65-F5344CB8AC3E}">
        <p14:creationId xmlns:p14="http://schemas.microsoft.com/office/powerpoint/2010/main" val="1534520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Eliminar archivos que contienen una letra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archivo?.algo</a:t>
            </a:r>
            <a:endParaRPr lang="es-ES" sz="3200" b="1" dirty="0">
              <a:solidFill>
                <a:srgbClr val="FFFFFF"/>
              </a:solidFill>
            </a:endParaRPr>
          </a:p>
        </p:txBody>
      </p:sp>
      <p:pic>
        <p:nvPicPr>
          <p:cNvPr id="4" name="Imagen37">
            <a:extLst>
              <a:ext uri="{FF2B5EF4-FFF2-40B4-BE49-F238E27FC236}">
                <a16:creationId xmlns:a16="http://schemas.microsoft.com/office/drawing/2014/main" id="{2578B2C6-1B2E-C2BA-1EDF-0505FFFAFA6F}"/>
              </a:ext>
            </a:extLst>
          </p:cNvPr>
          <p:cNvPicPr>
            <a:picLocks noGrp="1"/>
          </p:cNvPicPr>
          <p:nvPr>
            <p:ph idx="1"/>
          </p:nvPr>
        </p:nvPicPr>
        <p:blipFill>
          <a:blip r:embed="rId2">
            <a:lum/>
            <a:alphaModFix/>
          </a:blip>
          <a:srcRect/>
          <a:stretch>
            <a:fillRect/>
          </a:stretch>
        </p:blipFill>
        <p:spPr>
          <a:xfrm>
            <a:off x="85725" y="2676525"/>
            <a:ext cx="12001500" cy="3000375"/>
          </a:xfrm>
          <a:prstGeom prst="rect">
            <a:avLst/>
          </a:prstGeom>
        </p:spPr>
      </p:pic>
    </p:spTree>
    <p:extLst>
      <p:ext uri="{BB962C8B-B14F-4D97-AF65-F5344CB8AC3E}">
        <p14:creationId xmlns:p14="http://schemas.microsoft.com/office/powerpoint/2010/main" val="1350876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304925"/>
          </a:xfrm>
        </p:spPr>
        <p:txBody>
          <a:bodyPr>
            <a:normAutofit/>
          </a:bodyPr>
          <a:lstStyle/>
          <a:p>
            <a:r>
              <a:rPr lang="es-ES" sz="4000" dirty="0">
                <a:solidFill>
                  <a:srgbClr val="FFFFFF"/>
                </a:solidFill>
              </a:rPr>
              <a:t>Para solicitar confirmación antes de eliminar archivos se puede escribir: </a:t>
            </a:r>
            <a:r>
              <a:rPr lang="es-ES" sz="4000" b="1" dirty="0" err="1">
                <a:solidFill>
                  <a:srgbClr val="FFFFFF"/>
                </a:solidFill>
              </a:rPr>
              <a:t>rm</a:t>
            </a:r>
            <a:r>
              <a:rPr lang="es-ES" sz="4000" b="1" dirty="0">
                <a:solidFill>
                  <a:srgbClr val="FFFFFF"/>
                </a:solidFill>
              </a:rPr>
              <a:t> -i *.</a:t>
            </a:r>
            <a:r>
              <a:rPr lang="es-ES" sz="4000" b="1" dirty="0" err="1">
                <a:solidFill>
                  <a:srgbClr val="FFFFFF"/>
                </a:solidFill>
              </a:rPr>
              <a:t>txt</a:t>
            </a:r>
            <a:endParaRPr lang="es-ES" sz="4000" b="1" dirty="0">
              <a:solidFill>
                <a:srgbClr val="FFFFFF"/>
              </a:solidFill>
            </a:endParaRPr>
          </a:p>
        </p:txBody>
      </p:sp>
      <p:pic>
        <p:nvPicPr>
          <p:cNvPr id="4" name="Imagen38">
            <a:extLst>
              <a:ext uri="{FF2B5EF4-FFF2-40B4-BE49-F238E27FC236}">
                <a16:creationId xmlns:a16="http://schemas.microsoft.com/office/drawing/2014/main" id="{53898C93-A00A-AB82-9202-D3F980834D47}"/>
              </a:ext>
            </a:extLst>
          </p:cNvPr>
          <p:cNvPicPr>
            <a:picLocks noGrp="1"/>
          </p:cNvPicPr>
          <p:nvPr>
            <p:ph idx="1"/>
          </p:nvPr>
        </p:nvPicPr>
        <p:blipFill>
          <a:blip r:embed="rId2">
            <a:lum/>
            <a:alphaModFix/>
          </a:blip>
          <a:srcRect/>
          <a:stretch>
            <a:fillRect/>
          </a:stretch>
        </p:blipFill>
        <p:spPr>
          <a:xfrm>
            <a:off x="95250" y="2581275"/>
            <a:ext cx="12011025" cy="2933700"/>
          </a:xfrm>
          <a:prstGeom prst="rect">
            <a:avLst/>
          </a:prstGeom>
        </p:spPr>
      </p:pic>
    </p:spTree>
    <p:extLst>
      <p:ext uri="{BB962C8B-B14F-4D97-AF65-F5344CB8AC3E}">
        <p14:creationId xmlns:p14="http://schemas.microsoft.com/office/powerpoint/2010/main" val="218562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23850" y="1885279"/>
            <a:ext cx="11506199" cy="4582196"/>
          </a:xfrm>
        </p:spPr>
        <p:txBody>
          <a:bodyPr anchor="ctr">
            <a:normAutofit/>
          </a:bodyPr>
          <a:lstStyle/>
          <a:p>
            <a:pPr marL="0" indent="0" algn="just">
              <a:buNone/>
            </a:pPr>
            <a:r>
              <a:rPr lang="es-ES" sz="2000" dirty="0"/>
              <a:t>El terminal muestra en pantalla un indicador de línea de órdenes, denominado “</a:t>
            </a:r>
            <a:r>
              <a:rPr lang="es-ES" sz="2000" dirty="0" err="1"/>
              <a:t>prompt</a:t>
            </a:r>
            <a:r>
              <a:rPr lang="es-ES" sz="2000" dirty="0"/>
              <a:t>”, para que el usuario introduzca una. El indicador finaliza con un carácter $ en el caso de usuarios normales y con # en el caso del </a:t>
            </a:r>
            <a:r>
              <a:rPr lang="es-ES" sz="2000" dirty="0" err="1"/>
              <a:t>superusuario</a:t>
            </a:r>
            <a:r>
              <a:rPr lang="es-ES" sz="2000" dirty="0"/>
              <a:t>. </a:t>
            </a:r>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p:txBody>
      </p:sp>
      <p:pic>
        <p:nvPicPr>
          <p:cNvPr id="5" name="Imagen 4">
            <a:extLst>
              <a:ext uri="{FF2B5EF4-FFF2-40B4-BE49-F238E27FC236}">
                <a16:creationId xmlns:a16="http://schemas.microsoft.com/office/drawing/2014/main" id="{E4DAE101-1CC7-63B5-093D-6F297BAEA691}"/>
              </a:ext>
            </a:extLst>
          </p:cNvPr>
          <p:cNvPicPr>
            <a:picLocks noChangeAspect="1"/>
          </p:cNvPicPr>
          <p:nvPr/>
        </p:nvPicPr>
        <p:blipFill>
          <a:blip r:embed="rId2"/>
          <a:stretch>
            <a:fillRect/>
          </a:stretch>
        </p:blipFill>
        <p:spPr>
          <a:xfrm>
            <a:off x="1666353" y="3429000"/>
            <a:ext cx="9601197" cy="2800350"/>
          </a:xfrm>
          <a:prstGeom prst="rect">
            <a:avLst/>
          </a:prstGeom>
        </p:spPr>
      </p:pic>
      <p:sp>
        <p:nvSpPr>
          <p:cNvPr id="6" name="Rectángulo 5">
            <a:extLst>
              <a:ext uri="{FF2B5EF4-FFF2-40B4-BE49-F238E27FC236}">
                <a16:creationId xmlns:a16="http://schemas.microsoft.com/office/drawing/2014/main" id="{F478A8F4-8CA4-C464-4486-EA363E40429A}"/>
              </a:ext>
            </a:extLst>
          </p:cNvPr>
          <p:cNvSpPr/>
          <p:nvPr/>
        </p:nvSpPr>
        <p:spPr>
          <a:xfrm>
            <a:off x="3133725" y="4962525"/>
            <a:ext cx="5562600" cy="561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9937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0000"/>
                </a:solidFill>
              </a:rPr>
              <a:t>Eliminar todos los archivos en el directorio actual:</a:t>
            </a:r>
            <a:r>
              <a:rPr lang="es-ES" sz="4000" dirty="0">
                <a:solidFill>
                  <a:srgbClr val="FFFFFF"/>
                </a:solidFill>
              </a:rPr>
              <a:t> </a:t>
            </a:r>
            <a:r>
              <a:rPr lang="es-ES" sz="4000" b="1" dirty="0" err="1">
                <a:solidFill>
                  <a:srgbClr val="FFFFFF"/>
                </a:solidFill>
              </a:rPr>
              <a:t>rm</a:t>
            </a:r>
            <a:r>
              <a:rPr lang="es-ES" sz="4000" b="1" dirty="0">
                <a:solidFill>
                  <a:srgbClr val="FFFFFF"/>
                </a:solidFill>
              </a:rPr>
              <a:t> *</a:t>
            </a:r>
          </a:p>
        </p:txBody>
      </p:sp>
      <p:pic>
        <p:nvPicPr>
          <p:cNvPr id="4" name="Imagen39">
            <a:extLst>
              <a:ext uri="{FF2B5EF4-FFF2-40B4-BE49-F238E27FC236}">
                <a16:creationId xmlns:a16="http://schemas.microsoft.com/office/drawing/2014/main" id="{61DFA722-AC3F-2498-956A-149BCE310AF5}"/>
              </a:ext>
            </a:extLst>
          </p:cNvPr>
          <p:cNvPicPr>
            <a:picLocks noGrp="1"/>
          </p:cNvPicPr>
          <p:nvPr>
            <p:ph idx="1"/>
          </p:nvPr>
        </p:nvPicPr>
        <p:blipFill>
          <a:blip r:embed="rId2">
            <a:lum/>
            <a:alphaModFix/>
          </a:blip>
          <a:srcRect/>
          <a:stretch>
            <a:fillRect/>
          </a:stretch>
        </p:blipFill>
        <p:spPr>
          <a:xfrm>
            <a:off x="38100" y="2609850"/>
            <a:ext cx="12115796" cy="3057525"/>
          </a:xfrm>
          <a:prstGeom prst="rect">
            <a:avLst/>
          </a:prstGeom>
        </p:spPr>
      </p:pic>
    </p:spTree>
    <p:extLst>
      <p:ext uri="{BB962C8B-B14F-4D97-AF65-F5344CB8AC3E}">
        <p14:creationId xmlns:p14="http://schemas.microsoft.com/office/powerpoint/2010/main" val="29853041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Para ‘ver’ el contenido de un archivo se puede usar el comando </a:t>
            </a:r>
            <a:r>
              <a:rPr lang="es-ES" sz="3200" b="1" dirty="0">
                <a:solidFill>
                  <a:srgbClr val="FFFFFF"/>
                </a:solidFill>
              </a:rPr>
              <a:t>cat.</a:t>
            </a:r>
            <a:br>
              <a:rPr lang="es-ES" sz="3200" b="1" dirty="0">
                <a:solidFill>
                  <a:srgbClr val="FFFFFF"/>
                </a:solidFill>
              </a:rPr>
            </a:br>
            <a:r>
              <a:rPr lang="es-ES" sz="3200" dirty="0">
                <a:solidFill>
                  <a:srgbClr val="FFFFFF"/>
                </a:solidFill>
              </a:rPr>
              <a:t>La sintaxis es: </a:t>
            </a:r>
            <a:r>
              <a:rPr lang="es-ES" sz="3200" b="1" dirty="0" err="1">
                <a:solidFill>
                  <a:srgbClr val="FFFFFF"/>
                </a:solidFill>
              </a:rPr>
              <a:t>cat</a:t>
            </a:r>
            <a:r>
              <a:rPr lang="es-ES" sz="3200" b="1" dirty="0">
                <a:solidFill>
                  <a:srgbClr val="FFFFFF"/>
                </a:solidFill>
              </a:rPr>
              <a:t> </a:t>
            </a:r>
            <a:r>
              <a:rPr lang="es-ES" sz="3200" b="1" dirty="0" err="1">
                <a:solidFill>
                  <a:srgbClr val="FFFFFF"/>
                </a:solidFill>
              </a:rPr>
              <a:t>nombre_archivo.algo</a:t>
            </a:r>
            <a:endParaRPr lang="es-ES" sz="3200" b="1" dirty="0">
              <a:solidFill>
                <a:srgbClr val="FFFFFF"/>
              </a:solidFill>
            </a:endParaRPr>
          </a:p>
        </p:txBody>
      </p:sp>
      <p:pic>
        <p:nvPicPr>
          <p:cNvPr id="13" name="Imagen2">
            <a:extLst>
              <a:ext uri="{FF2B5EF4-FFF2-40B4-BE49-F238E27FC236}">
                <a16:creationId xmlns:a16="http://schemas.microsoft.com/office/drawing/2014/main" id="{327A257A-3084-406A-9C04-8CBABFA7F1F8}"/>
              </a:ext>
            </a:extLst>
          </p:cNvPr>
          <p:cNvPicPr>
            <a:picLocks/>
          </p:cNvPicPr>
          <p:nvPr/>
        </p:nvPicPr>
        <p:blipFill>
          <a:blip r:embed="rId2">
            <a:lum/>
            <a:alphaModFix/>
          </a:blip>
          <a:srcRect/>
          <a:stretch>
            <a:fillRect/>
          </a:stretch>
        </p:blipFill>
        <p:spPr>
          <a:xfrm>
            <a:off x="135504" y="1841601"/>
            <a:ext cx="11732645" cy="1590743"/>
          </a:xfrm>
          <a:prstGeom prst="rect">
            <a:avLst/>
          </a:prstGeom>
        </p:spPr>
      </p:pic>
      <p:sp>
        <p:nvSpPr>
          <p:cNvPr id="15" name="CuadroTexto 14">
            <a:extLst>
              <a:ext uri="{FF2B5EF4-FFF2-40B4-BE49-F238E27FC236}">
                <a16:creationId xmlns:a16="http://schemas.microsoft.com/office/drawing/2014/main" id="{B58A8077-FC3E-42C3-AF22-ADA9E4FB993D}"/>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7" name="Imagen3">
            <a:extLst>
              <a:ext uri="{FF2B5EF4-FFF2-40B4-BE49-F238E27FC236}">
                <a16:creationId xmlns:a16="http://schemas.microsoft.com/office/drawing/2014/main" id="{8C924450-175E-40AD-BCB4-FF22EDC76628}"/>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086646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Ahora, vamos a visualizar el archivo contenido.txt usando el comando: </a:t>
            </a:r>
            <a:r>
              <a:rPr lang="es-ES" sz="3200" dirty="0" err="1">
                <a:solidFill>
                  <a:srgbClr val="FFFFFF"/>
                </a:solidFill>
              </a:rPr>
              <a:t>cat</a:t>
            </a:r>
            <a:r>
              <a:rPr lang="es-ES" sz="3200" dirty="0">
                <a:solidFill>
                  <a:srgbClr val="FFFFFF"/>
                </a:solidFill>
              </a:rPr>
              <a:t> contenido.txt</a:t>
            </a:r>
            <a:endParaRPr lang="es-ES" sz="3200" b="1" dirty="0">
              <a:solidFill>
                <a:srgbClr val="FFFFFF"/>
              </a:solidFill>
            </a:endParaRPr>
          </a:p>
        </p:txBody>
      </p:sp>
      <p:pic>
        <p:nvPicPr>
          <p:cNvPr id="6" name="Imagen2">
            <a:extLst>
              <a:ext uri="{FF2B5EF4-FFF2-40B4-BE49-F238E27FC236}">
                <a16:creationId xmlns:a16="http://schemas.microsoft.com/office/drawing/2014/main" id="{1B0DF425-79B4-85B4-317F-3A785328FA7F}"/>
              </a:ext>
            </a:extLst>
          </p:cNvPr>
          <p:cNvPicPr>
            <a:picLocks noGrp="1"/>
          </p:cNvPicPr>
          <p:nvPr>
            <p:ph idx="1"/>
          </p:nvPr>
        </p:nvPicPr>
        <p:blipFill>
          <a:blip r:embed="rId2">
            <a:lum/>
            <a:alphaModFix/>
          </a:blip>
          <a:srcRect/>
          <a:stretch>
            <a:fillRect/>
          </a:stretch>
        </p:blipFill>
        <p:spPr>
          <a:xfrm>
            <a:off x="135504" y="1841601"/>
            <a:ext cx="11732645" cy="1590743"/>
          </a:xfrm>
          <a:prstGeom prst="rect">
            <a:avLst/>
          </a:prstGeom>
        </p:spPr>
      </p:pic>
      <p:sp>
        <p:nvSpPr>
          <p:cNvPr id="9" name="CuadroTexto 8">
            <a:extLst>
              <a:ext uri="{FF2B5EF4-FFF2-40B4-BE49-F238E27FC236}">
                <a16:creationId xmlns:a16="http://schemas.microsoft.com/office/drawing/2014/main" id="{5FC1DC36-906C-74AA-A90A-F6770DFFE369}"/>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1" name="Imagen3">
            <a:extLst>
              <a:ext uri="{FF2B5EF4-FFF2-40B4-BE49-F238E27FC236}">
                <a16:creationId xmlns:a16="http://schemas.microsoft.com/office/drawing/2014/main" id="{7440162C-5477-507D-5EDE-9E4CB772E5FB}"/>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432243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Hay varias formas de utilizar el comando </a:t>
            </a:r>
            <a:r>
              <a:rPr lang="es-ES" sz="4000" dirty="0" err="1">
                <a:solidFill>
                  <a:srgbClr val="FFFFFF"/>
                </a:solidFill>
              </a:rPr>
              <a:t>cat</a:t>
            </a:r>
            <a:r>
              <a:rPr lang="es-ES" sz="4000" dirty="0">
                <a:solidFill>
                  <a:srgbClr val="FFFFFF"/>
                </a:solidFill>
              </a:rPr>
              <a:t>:</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781175"/>
            <a:ext cx="10334625" cy="4371975"/>
          </a:xfrm>
        </p:spPr>
        <p:txBody>
          <a:bodyPr anchor="ctr">
            <a:normAutofit/>
          </a:bodyPr>
          <a:lstStyle/>
          <a:p>
            <a:pPr marL="0" indent="0">
              <a:buNone/>
            </a:pPr>
            <a:r>
              <a:rPr lang="es-ES" b="1" dirty="0" err="1"/>
              <a:t>cat</a:t>
            </a:r>
            <a:r>
              <a:rPr lang="es-ES" b="1" dirty="0"/>
              <a:t> &gt; filen.txt </a:t>
            </a:r>
            <a:r>
              <a:rPr lang="es-ES" dirty="0"/>
              <a:t>: crea un nuevo archivo. </a:t>
            </a:r>
          </a:p>
          <a:p>
            <a:pPr marL="0" indent="0">
              <a:buNone/>
            </a:pPr>
            <a:endParaRPr lang="es-ES" dirty="0"/>
          </a:p>
          <a:p>
            <a:pPr marL="0" indent="0">
              <a:buNone/>
            </a:pPr>
            <a:r>
              <a:rPr lang="es-ES" b="1" dirty="0" err="1"/>
              <a:t>cat</a:t>
            </a:r>
            <a:r>
              <a:rPr lang="es-ES" b="1" dirty="0"/>
              <a:t> archivo1.txt archivo2.txt &gt; archivo3.txt </a:t>
            </a:r>
            <a:r>
              <a:rPr lang="es-ES" dirty="0"/>
              <a:t>: </a:t>
            </a:r>
          </a:p>
          <a:p>
            <a:pPr marL="0" indent="0">
              <a:buNone/>
            </a:pPr>
            <a:r>
              <a:rPr lang="es-ES" dirty="0"/>
              <a:t>fusiona el archivo1.txt con el archivo2.txt y almacena el resultado en el archivo3.txt. </a:t>
            </a:r>
          </a:p>
          <a:p>
            <a:pPr marL="0" indent="0">
              <a:buNone/>
            </a:pPr>
            <a:endParaRPr lang="es-ES" dirty="0"/>
          </a:p>
          <a:p>
            <a:pPr marL="0" indent="0">
              <a:buNone/>
            </a:pPr>
            <a:r>
              <a:rPr lang="es-ES" b="1" dirty="0"/>
              <a:t>tac archivo.txt</a:t>
            </a:r>
            <a:r>
              <a:rPr lang="es-ES" dirty="0"/>
              <a:t>: muestra el contenido en orden inverso. </a:t>
            </a:r>
          </a:p>
          <a:p>
            <a:pPr marL="0" indent="0">
              <a:buNone/>
            </a:pPr>
            <a:endParaRPr lang="es-ES" sz="2000" dirty="0"/>
          </a:p>
        </p:txBody>
      </p:sp>
    </p:spTree>
    <p:extLst>
      <p:ext uri="{BB962C8B-B14F-4D97-AF65-F5344CB8AC3E}">
        <p14:creationId xmlns:p14="http://schemas.microsoft.com/office/powerpoint/2010/main" val="2936693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err="1">
                <a:solidFill>
                  <a:srgbClr val="FFFFFF"/>
                </a:solidFill>
              </a:rPr>
              <a:t>cat</a:t>
            </a:r>
            <a:r>
              <a:rPr lang="es-ES" sz="3200" dirty="0">
                <a:solidFill>
                  <a:srgbClr val="FFFFFF"/>
                </a:solidFill>
              </a:rPr>
              <a:t> &gt; filen.txt: crea un nuevo archivo y se puede escribir sobre él. </a:t>
            </a:r>
          </a:p>
        </p:txBody>
      </p:sp>
      <p:pic>
        <p:nvPicPr>
          <p:cNvPr id="4" name="Imagen6">
            <a:extLst>
              <a:ext uri="{FF2B5EF4-FFF2-40B4-BE49-F238E27FC236}">
                <a16:creationId xmlns:a16="http://schemas.microsoft.com/office/drawing/2014/main" id="{6667B25C-2F39-F693-4150-548F50F639FD}"/>
              </a:ext>
            </a:extLst>
          </p:cNvPr>
          <p:cNvPicPr>
            <a:picLocks noGrp="1" noChangeAspect="1"/>
          </p:cNvPicPr>
          <p:nvPr>
            <p:ph idx="1"/>
          </p:nvPr>
        </p:nvPicPr>
        <p:blipFill>
          <a:blip r:embed="rId2"/>
          <a:stretch>
            <a:fillRect/>
          </a:stretch>
        </p:blipFill>
        <p:spPr bwMode="auto">
          <a:xfrm>
            <a:off x="168719" y="2790825"/>
            <a:ext cx="11854562" cy="2733675"/>
          </a:xfrm>
          <a:prstGeom prst="rect">
            <a:avLst/>
          </a:prstGeom>
        </p:spPr>
      </p:pic>
    </p:spTree>
    <p:extLst>
      <p:ext uri="{BB962C8B-B14F-4D97-AF65-F5344CB8AC3E}">
        <p14:creationId xmlns:p14="http://schemas.microsoft.com/office/powerpoint/2010/main" val="3146564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Vamos a visualizar el archivo nuevo.txt:</a:t>
            </a:r>
          </a:p>
        </p:txBody>
      </p:sp>
      <p:pic>
        <p:nvPicPr>
          <p:cNvPr id="4" name="Imagen7">
            <a:extLst>
              <a:ext uri="{FF2B5EF4-FFF2-40B4-BE49-F238E27FC236}">
                <a16:creationId xmlns:a16="http://schemas.microsoft.com/office/drawing/2014/main" id="{34E9A039-AE2A-6B1D-8756-545F6FA64E85}"/>
              </a:ext>
            </a:extLst>
          </p:cNvPr>
          <p:cNvPicPr>
            <a:picLocks noGrp="1" noChangeAspect="1"/>
          </p:cNvPicPr>
          <p:nvPr>
            <p:ph idx="1"/>
          </p:nvPr>
        </p:nvPicPr>
        <p:blipFill>
          <a:blip r:embed="rId2"/>
          <a:stretch>
            <a:fillRect/>
          </a:stretch>
        </p:blipFill>
        <p:spPr bwMode="auto">
          <a:xfrm>
            <a:off x="121978" y="2800350"/>
            <a:ext cx="11937172" cy="2752725"/>
          </a:xfrm>
          <a:prstGeom prst="rect">
            <a:avLst/>
          </a:prstGeom>
        </p:spPr>
      </p:pic>
    </p:spTree>
    <p:extLst>
      <p:ext uri="{BB962C8B-B14F-4D97-AF65-F5344CB8AC3E}">
        <p14:creationId xmlns:p14="http://schemas.microsoft.com/office/powerpoint/2010/main" val="30491612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590741"/>
          </a:xfrm>
        </p:spPr>
        <p:txBody>
          <a:bodyPr>
            <a:noAutofit/>
          </a:bodyPr>
          <a:lstStyle/>
          <a:p>
            <a:r>
              <a:rPr lang="es-ES" sz="2400" b="1" dirty="0" err="1">
                <a:solidFill>
                  <a:srgbClr val="FFFFFF"/>
                </a:solidFill>
              </a:rPr>
              <a:t>cat</a:t>
            </a:r>
            <a:r>
              <a:rPr lang="es-ES" sz="2400" b="1" dirty="0">
                <a:solidFill>
                  <a:srgbClr val="FFFFFF"/>
                </a:solidFill>
              </a:rPr>
              <a:t> nuevo.txt contenido.txt &gt; nuevo2.txt  </a:t>
            </a:r>
            <a:r>
              <a:rPr lang="es-ES" sz="2400" dirty="0">
                <a:solidFill>
                  <a:srgbClr val="FFFFFF"/>
                </a:solidFill>
              </a:rPr>
              <a:t>:</a:t>
            </a:r>
            <a:br>
              <a:rPr lang="es-ES" sz="2400" dirty="0">
                <a:solidFill>
                  <a:srgbClr val="FFFFFF"/>
                </a:solidFill>
              </a:rPr>
            </a:br>
            <a:r>
              <a:rPr lang="es-ES" sz="2400" dirty="0">
                <a:solidFill>
                  <a:srgbClr val="FFFFFF"/>
                </a:solidFill>
              </a:rPr>
              <a:t>Combina el contenido de los archivos nuevo.txt y contenido.txt y los guarda en un nuevo fichero(archivo) llamado nuevo2.txt</a:t>
            </a:r>
          </a:p>
        </p:txBody>
      </p:sp>
      <p:pic>
        <p:nvPicPr>
          <p:cNvPr id="4" name="Marcador de contenido 3">
            <a:extLst>
              <a:ext uri="{FF2B5EF4-FFF2-40B4-BE49-F238E27FC236}">
                <a16:creationId xmlns:a16="http://schemas.microsoft.com/office/drawing/2014/main" id="{36F9C284-E4CE-E2D7-9119-1240944D78D0}"/>
              </a:ext>
            </a:extLst>
          </p:cNvPr>
          <p:cNvPicPr>
            <a:picLocks noGrp="1" noChangeAspect="1"/>
          </p:cNvPicPr>
          <p:nvPr>
            <p:ph idx="1"/>
          </p:nvPr>
        </p:nvPicPr>
        <p:blipFill>
          <a:blip r:embed="rId2"/>
          <a:stretch>
            <a:fillRect/>
          </a:stretch>
        </p:blipFill>
        <p:spPr>
          <a:xfrm>
            <a:off x="127036" y="3133725"/>
            <a:ext cx="11955221" cy="2071921"/>
          </a:xfrm>
          <a:prstGeom prst="rect">
            <a:avLst/>
          </a:prstGeom>
        </p:spPr>
      </p:pic>
    </p:spTree>
    <p:extLst>
      <p:ext uri="{BB962C8B-B14F-4D97-AF65-F5344CB8AC3E}">
        <p14:creationId xmlns:p14="http://schemas.microsoft.com/office/powerpoint/2010/main" val="3660044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tac nuevo.txt :</a:t>
            </a:r>
          </a:p>
        </p:txBody>
      </p:sp>
      <p:pic>
        <p:nvPicPr>
          <p:cNvPr id="4" name="Marcador de contenido 3">
            <a:extLst>
              <a:ext uri="{FF2B5EF4-FFF2-40B4-BE49-F238E27FC236}">
                <a16:creationId xmlns:a16="http://schemas.microsoft.com/office/drawing/2014/main" id="{D4E7AA73-407B-2242-D09E-686B946BF2D6}"/>
              </a:ext>
            </a:extLst>
          </p:cNvPr>
          <p:cNvPicPr>
            <a:picLocks noGrp="1" noChangeAspect="1"/>
          </p:cNvPicPr>
          <p:nvPr>
            <p:ph idx="1"/>
          </p:nvPr>
        </p:nvPicPr>
        <p:blipFill>
          <a:blip r:embed="rId2"/>
          <a:stretch>
            <a:fillRect/>
          </a:stretch>
        </p:blipFill>
        <p:spPr>
          <a:xfrm>
            <a:off x="363145" y="3324226"/>
            <a:ext cx="11514742" cy="1685924"/>
          </a:xfrm>
          <a:prstGeom prst="rect">
            <a:avLst/>
          </a:prstGeom>
        </p:spPr>
      </p:pic>
    </p:spTree>
    <p:extLst>
      <p:ext uri="{BB962C8B-B14F-4D97-AF65-F5344CB8AC3E}">
        <p14:creationId xmlns:p14="http://schemas.microsoft.com/office/powerpoint/2010/main" val="2377249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483132"/>
          </a:xfrm>
        </p:spPr>
        <p:txBody>
          <a:bodyPr>
            <a:noAutofit/>
          </a:bodyPr>
          <a:lstStyle/>
          <a:p>
            <a:r>
              <a:rPr lang="it-IT" sz="3200" dirty="0">
                <a:solidFill>
                  <a:srgbClr val="FFFFFF"/>
                </a:solidFill>
              </a:rPr>
              <a:t>Comando: file</a:t>
            </a:r>
            <a:br>
              <a:rPr lang="it-IT" sz="3200" dirty="0">
                <a:solidFill>
                  <a:srgbClr val="FFFFFF"/>
                </a:solidFill>
              </a:rPr>
            </a:br>
            <a:r>
              <a:rPr lang="it-IT" sz="3200" dirty="0">
                <a:solidFill>
                  <a:srgbClr val="FFFFFF"/>
                </a:solidFill>
              </a:rPr>
              <a:t>Sintaxis: </a:t>
            </a:r>
            <a:r>
              <a:rPr lang="it-IT" sz="3200" b="1" dirty="0">
                <a:solidFill>
                  <a:srgbClr val="FFFFFF"/>
                </a:solidFill>
              </a:rPr>
              <a:t>file nombrearchivo.txt</a:t>
            </a:r>
            <a:br>
              <a:rPr lang="it-IT" sz="3200" dirty="0">
                <a:solidFill>
                  <a:srgbClr val="FFFFFF"/>
                </a:solidFill>
              </a:rPr>
            </a:br>
            <a:endParaRPr lang="es-ES" sz="3200" dirty="0">
              <a:solidFill>
                <a:srgbClr val="FFFFFF"/>
              </a:solidFill>
            </a:endParaRPr>
          </a:p>
        </p:txBody>
      </p:sp>
      <p:sp>
        <p:nvSpPr>
          <p:cNvPr id="5" name="CuadroTexto 4">
            <a:extLst>
              <a:ext uri="{FF2B5EF4-FFF2-40B4-BE49-F238E27FC236}">
                <a16:creationId xmlns:a16="http://schemas.microsoft.com/office/drawing/2014/main" id="{E79273F3-7420-F999-F4FB-8691C5162638}"/>
              </a:ext>
            </a:extLst>
          </p:cNvPr>
          <p:cNvSpPr txBox="1"/>
          <p:nvPr/>
        </p:nvSpPr>
        <p:spPr>
          <a:xfrm>
            <a:off x="638175" y="1711732"/>
            <a:ext cx="11144250" cy="369332"/>
          </a:xfrm>
          <a:prstGeom prst="rect">
            <a:avLst/>
          </a:prstGeom>
          <a:noFill/>
        </p:spPr>
        <p:txBody>
          <a:bodyPr wrap="square">
            <a:spAutoFit/>
          </a:bodyPr>
          <a:lstStyle/>
          <a:p>
            <a:pPr algn="ctr"/>
            <a:r>
              <a:rPr lang="es-ES" dirty="0"/>
              <a:t>El comando file te permite comprobar un tipo de archivo, ya sea texto, imagen o binario. </a:t>
            </a:r>
          </a:p>
        </p:txBody>
      </p:sp>
      <p:pic>
        <p:nvPicPr>
          <p:cNvPr id="6" name="Imagen5">
            <a:extLst>
              <a:ext uri="{FF2B5EF4-FFF2-40B4-BE49-F238E27FC236}">
                <a16:creationId xmlns:a16="http://schemas.microsoft.com/office/drawing/2014/main" id="{71B70558-1F25-A7FD-1153-02E1FE154405}"/>
              </a:ext>
            </a:extLst>
          </p:cNvPr>
          <p:cNvPicPr>
            <a:picLocks noGrp="1" noChangeAspect="1"/>
          </p:cNvPicPr>
          <p:nvPr>
            <p:ph idx="1"/>
          </p:nvPr>
        </p:nvPicPr>
        <p:blipFill>
          <a:blip r:embed="rId2"/>
          <a:stretch>
            <a:fillRect/>
          </a:stretch>
        </p:blipFill>
        <p:spPr bwMode="auto">
          <a:xfrm>
            <a:off x="255025" y="2355316"/>
            <a:ext cx="11771067" cy="3893083"/>
          </a:xfrm>
          <a:prstGeom prst="rect">
            <a:avLst/>
          </a:prstGeom>
        </p:spPr>
      </p:pic>
    </p:spTree>
    <p:extLst>
      <p:ext uri="{BB962C8B-B14F-4D97-AF65-F5344CB8AC3E}">
        <p14:creationId xmlns:p14="http://schemas.microsoft.com/office/powerpoint/2010/main" val="24910930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Comandos zip y </a:t>
            </a:r>
            <a:r>
              <a:rPr lang="es-ES" sz="4000" dirty="0" err="1">
                <a:solidFill>
                  <a:srgbClr val="FFFFFF"/>
                </a:solidFill>
              </a:rPr>
              <a:t>unzip</a:t>
            </a:r>
            <a:endParaRPr lang="es-ES" sz="4000" dirty="0">
              <a:solidFill>
                <a:srgbClr val="FFFFFF"/>
              </a:solidFill>
            </a:endParaRPr>
          </a:p>
        </p:txBody>
      </p:sp>
      <p:pic>
        <p:nvPicPr>
          <p:cNvPr id="6" name="Marcador de contenido 5">
            <a:extLst>
              <a:ext uri="{FF2B5EF4-FFF2-40B4-BE49-F238E27FC236}">
                <a16:creationId xmlns:a16="http://schemas.microsoft.com/office/drawing/2014/main" id="{51743F18-7D31-2EE3-F016-EB938F8DCC2B}"/>
              </a:ext>
            </a:extLst>
          </p:cNvPr>
          <p:cNvPicPr>
            <a:picLocks noGrp="1" noChangeAspect="1"/>
          </p:cNvPicPr>
          <p:nvPr>
            <p:ph idx="1"/>
          </p:nvPr>
        </p:nvPicPr>
        <p:blipFill>
          <a:blip r:embed="rId2"/>
          <a:stretch>
            <a:fillRect/>
          </a:stretch>
        </p:blipFill>
        <p:spPr>
          <a:xfrm>
            <a:off x="202179" y="3020063"/>
            <a:ext cx="11879004" cy="3123562"/>
          </a:xfrm>
          <a:prstGeom prst="rect">
            <a:avLst/>
          </a:prstGeom>
        </p:spPr>
      </p:pic>
      <p:sp>
        <p:nvSpPr>
          <p:cNvPr id="5" name="CuadroTexto 4">
            <a:extLst>
              <a:ext uri="{FF2B5EF4-FFF2-40B4-BE49-F238E27FC236}">
                <a16:creationId xmlns:a16="http://schemas.microsoft.com/office/drawing/2014/main" id="{97946FB5-E587-CCFD-99F4-1E6D4C391CBB}"/>
              </a:ext>
            </a:extLst>
          </p:cNvPr>
          <p:cNvSpPr txBox="1"/>
          <p:nvPr/>
        </p:nvSpPr>
        <p:spPr>
          <a:xfrm>
            <a:off x="459350" y="1662476"/>
            <a:ext cx="11027800" cy="646331"/>
          </a:xfrm>
          <a:prstGeom prst="rect">
            <a:avLst/>
          </a:prstGeom>
          <a:noFill/>
        </p:spPr>
        <p:txBody>
          <a:bodyPr wrap="square">
            <a:spAutoFit/>
          </a:bodyPr>
          <a:lstStyle/>
          <a:p>
            <a:r>
              <a:rPr lang="es-ES" b="1" dirty="0"/>
              <a:t>El comando zip te permite comprimir elementos en un archivo ZIP con la relación de compresión óptima</a:t>
            </a:r>
            <a:r>
              <a:rPr lang="es-ES" dirty="0"/>
              <a:t>. Sintaxis: </a:t>
            </a:r>
            <a:r>
              <a:rPr lang="es-ES" b="1" dirty="0"/>
              <a:t>zip [opciones] </a:t>
            </a:r>
            <a:r>
              <a:rPr lang="es-ES" b="1" dirty="0" err="1"/>
              <a:t>archivozip</a:t>
            </a:r>
            <a:r>
              <a:rPr lang="es-ES" b="1" dirty="0"/>
              <a:t> archivo1 archivo2</a:t>
            </a:r>
          </a:p>
        </p:txBody>
      </p:sp>
    </p:spTree>
    <p:extLst>
      <p:ext uri="{BB962C8B-B14F-4D97-AF65-F5344CB8AC3E}">
        <p14:creationId xmlns:p14="http://schemas.microsoft.com/office/powerpoint/2010/main" val="40143097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3005</TotalTime>
  <Words>5629</Words>
  <Application>Microsoft Office PowerPoint</Application>
  <PresentationFormat>Panorámica</PresentationFormat>
  <Paragraphs>405</Paragraphs>
  <Slides>150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150</vt:i4>
      </vt:variant>
    </vt:vector>
  </HeadingPairs>
  <TitlesOfParts>
    <vt:vector size="157" baseType="lpstr">
      <vt:lpstr>-apple-system</vt:lpstr>
      <vt:lpstr>Aptos</vt:lpstr>
      <vt:lpstr>Aptos Display</vt:lpstr>
      <vt:lpstr>Arial</vt:lpstr>
      <vt:lpstr>Candara</vt:lpstr>
      <vt:lpstr>Liberation Serif</vt:lpstr>
      <vt:lpstr>Tema de Office</vt:lpstr>
      <vt:lpstr>Modulo 1 –Tema 2. Terminal y línea de comandos de Linux.</vt:lpstr>
      <vt:lpstr>Objetivos:</vt:lpstr>
      <vt:lpstr>Contenido</vt:lpstr>
      <vt:lpstr>Conceptos básicos. Shell de comandos</vt:lpstr>
      <vt:lpstr>Conceptos básicos. Shell de comandos</vt:lpstr>
      <vt:lpstr>Conceptos básicos. Shell de comandos</vt:lpstr>
      <vt:lpstr>Para acceder al intérprete de comandos, se pulsa Ctrl+Alt+T,   o bien se pulsa en un icono que aparece en la parte inferior izquierda,  dentro de la barra de herramientas inferior del escritorio de ubuntu</vt:lpstr>
      <vt:lpstr>o bien se pulsa en un icono que aparece en la parte inferior izquierda,   de la barra de herramientas inferior del escritorio de Ubuntu</vt:lpstr>
      <vt:lpstr>Algunas características generales son:</vt:lpstr>
      <vt:lpstr>Al comienzo de la línea de órdenes aparece el usuario en la forma usuario@máquina:directorio$, donde:</vt:lpstr>
      <vt:lpstr>Algunas características generales son:</vt:lpstr>
      <vt:lpstr>Algunas características generales son:</vt:lpstr>
      <vt:lpstr>Algunas características generales son:</vt:lpstr>
      <vt:lpstr>Estructura de los directorios</vt:lpstr>
      <vt:lpstr>Estructura</vt:lpstr>
      <vt:lpstr>Estructura</vt:lpstr>
      <vt:lpstr>Estructura</vt:lpstr>
      <vt:lpstr>Estructura</vt:lpstr>
      <vt:lpstr>Donde la raíz del árbol (/) es la base de toda la estructura de directorios y las ramas (directorios y archivos) surgen o cuelgan de dicha base.</vt:lpstr>
      <vt:lpstr>Estructura Standard</vt:lpstr>
      <vt:lpstr>Sistema de archivos de Linux</vt:lpstr>
      <vt:lpstr>Estructura Raíz ‘/ ’</vt:lpstr>
      <vt:lpstr>Estructura bin</vt:lpstr>
      <vt:lpstr>Estructura boot</vt:lpstr>
      <vt:lpstr>Estructura boot</vt:lpstr>
      <vt:lpstr>Estructura dev</vt:lpstr>
      <vt:lpstr>Estructura etc</vt:lpstr>
      <vt:lpstr>Estructura etc</vt:lpstr>
      <vt:lpstr>Estructura lib</vt:lpstr>
      <vt:lpstr>Estructura opt</vt:lpstr>
      <vt:lpstr>Estructura usr</vt:lpstr>
      <vt:lpstr>Estructura usr</vt:lpstr>
      <vt:lpstr>Estructura usr</vt:lpstr>
      <vt:lpstr>Estructura usr</vt:lpstr>
      <vt:lpstr>Estructura usr</vt:lpstr>
      <vt:lpstr>Estructura var</vt:lpstr>
      <vt:lpstr>Estructura var</vt:lpstr>
      <vt:lpstr>Estructura var</vt:lpstr>
      <vt:lpstr>Parámetros</vt:lpstr>
      <vt:lpstr>Características generales: Modificadores</vt:lpstr>
      <vt:lpstr>Modificadores</vt:lpstr>
      <vt:lpstr>Modificadores</vt:lpstr>
      <vt:lpstr>Modificadores</vt:lpstr>
      <vt:lpstr>Actividad 5. </vt:lpstr>
      <vt:lpstr>Comandos básicos de navegación por el sistema de archivos</vt:lpstr>
      <vt:lpstr>También se puede escribir cd con la ruta a llegar</vt:lpstr>
      <vt:lpstr>También se puede escribir cd con la ruta a llegar. Otro ejemplo:</vt:lpstr>
      <vt:lpstr>Asimismo, dentro de cada directorio existen dos directorios especiales:  “.” y “..”</vt:lpstr>
      <vt:lpstr>Vuelve a escribir cd ..</vt:lpstr>
      <vt:lpstr>cd ~ : Me lleva al directorio home cd /  : Me lleva al directorio raíz</vt:lpstr>
      <vt:lpstr>Para saber mi ubicación actual : pwd El comando pwd imprime la ruta del directorio actual pwd es la abreviación de: print working directory</vt:lpstr>
      <vt:lpstr>Listado del contenido de un directorio : ls El comando ls muestra los nombres de los archivos y subdirectorios contenidos en el directorio en el que se está. Solo se obtienen los nombres de los archivos, sin ninguna otra información.</vt:lpstr>
      <vt:lpstr>Otro ejemplo:</vt:lpstr>
      <vt:lpstr>El comando ls admite diferentes modiﬁcadores que alterarán la información mostrada en pantalla. </vt:lpstr>
      <vt:lpstr>ls -a muestra todos los archivos, incluyendo algunos que están ocultos para el usuario , son aquellos que comienzan por un punto.</vt:lpstr>
      <vt:lpstr>ls -t muestra el contenido del directorio ordenado por día y hora de modiﬁcación.</vt:lpstr>
      <vt:lpstr>ls subdir muestra el contenido del subdirectorio “subdir”.</vt:lpstr>
      <vt:lpstr>ls -l ﬁlename muestra toda la información sobre el archivo “ﬁlename”, también puede usarse para subdirectorios.</vt:lpstr>
      <vt:lpstr>ls --color muestra el contenido del directorio coloreado: verde para los ejecutables, azul para las carpetas, fucsia para las imágenes, rojo para los comprimidos, etc.</vt:lpstr>
      <vt:lpstr>ls -l muestra toda la información de cada archivo, incluyendo permisos, tipo de archivo, tamaño y fecha de creación o del último cambio introducido, etc.</vt:lpstr>
      <vt:lpstr>Las opciones anteriores pueden combinarse. Por ejemplo, ls -cr muestra el directorio ordenando inversamente por fechas</vt:lpstr>
      <vt:lpstr>La shell de comandos admite el uso de caracteres denominados “comodín” (o wildcards), que permiten abarcar conjuntos de ﬁcheros o directorios cuyo nombre encaje con la expresión que deﬁnen:</vt:lpstr>
      <vt:lpstr>Para cambiar al modo superusuario: sudo –i .  Luego introducir la contraseña de root</vt:lpstr>
      <vt:lpstr>para salir del modo superusuario escribimos: exit</vt:lpstr>
      <vt:lpstr>Creación de ﬁcheros</vt:lpstr>
      <vt:lpstr>La sintaxis del comando touch sigue la forma: touch nombre_ﬁchero.</vt:lpstr>
      <vt:lpstr>Al escribir touch ejemplo.txt se crea el archivo “ejemplo.txt” en el directorio actual si este no existiera. Mas ejemplos:</vt:lpstr>
      <vt:lpstr>Creación de subdirectorios: mkdir mkdir: make directory</vt:lpstr>
      <vt:lpstr>Ejemplo:</vt:lpstr>
      <vt:lpstr>Entramos al subdirectorio y creamos un archivo llamado test.txt</vt:lpstr>
      <vt:lpstr>Borrado de subdirectorios: rmdir</vt:lpstr>
      <vt:lpstr>Ejemplo:</vt:lpstr>
      <vt:lpstr>Para borrar subdirectorios (carpetas) que contienen archivos se escribe: rm -r nombre_directorio</vt:lpstr>
      <vt:lpstr>Copia de archivos: cp cp: copy</vt:lpstr>
      <vt:lpstr>Ejemplo</vt:lpstr>
      <vt:lpstr>Copiar un archivo y cambiarle el nombre:</vt:lpstr>
      <vt:lpstr>Copiar un archivo y cambiarle el nombre:</vt:lpstr>
      <vt:lpstr>Otro ejemplo especificando ruta:</vt:lpstr>
      <vt:lpstr>¿Qué otras cosas se hacen con el comando cp? Escribir en el terminal: cp --help</vt:lpstr>
      <vt:lpstr>El parámetro --help se puede  utilizar para todos los comandos:</vt:lpstr>
      <vt:lpstr>Mover Archivos: mv origen destino</vt:lpstr>
      <vt:lpstr>Ejemplo 1:</vt:lpstr>
      <vt:lpstr>Ejemplo 2: </vt:lpstr>
      <vt:lpstr>Borrado de archivos: rm</vt:lpstr>
      <vt:lpstr>Ejemplo:</vt:lpstr>
      <vt:lpstr>Para eliminar todos los archivos con una extensión específica: rm *.txt</vt:lpstr>
      <vt:lpstr>Eliminar archivos que comienzan con un nombre específico: rm nombre*</vt:lpstr>
      <vt:lpstr>Eliminar archivos que contienen una letra específica: rm archivo?.algo</vt:lpstr>
      <vt:lpstr>Para solicitar confirmación antes de eliminar archivos se puede escribir: rm -i *.txt</vt:lpstr>
      <vt:lpstr>Eliminar todos los archivos en el directorio actual: rm *</vt:lpstr>
      <vt:lpstr>Para ‘ver’ el contenido de un archivo se puede usar el comando cat. La sintaxis es: cat nombre_archivo.algo</vt:lpstr>
      <vt:lpstr>Ahora, vamos a visualizar el archivo contenido.txt usando el comando: cat contenido.txt</vt:lpstr>
      <vt:lpstr>Hay varias formas de utilizar el comando cat:</vt:lpstr>
      <vt:lpstr>cat &gt; filen.txt: crea un nuevo archivo y se puede escribir sobre él. </vt:lpstr>
      <vt:lpstr>Vamos a visualizar el archivo nuevo.txt:</vt:lpstr>
      <vt:lpstr>cat nuevo.txt contenido.txt &gt; nuevo2.txt  : Combina el contenido de los archivos nuevo.txt y contenido.txt y los guarda en un nuevo fichero(archivo) llamado nuevo2.txt</vt:lpstr>
      <vt:lpstr>tac nuevo.txt :</vt:lpstr>
      <vt:lpstr>Comando: file Sintaxis: file nombrearchivo.txt </vt:lpstr>
      <vt:lpstr>Comandos zip y unzip</vt:lpstr>
      <vt:lpstr>Utiliza el comando unzip para extraer el archivo comprimido.  Sintaxis: unzip [opción] nombre_archivo.zip </vt:lpstr>
      <vt:lpstr>Comando tar</vt:lpstr>
      <vt:lpstr>tar -cvzf comprimido3.tar /home/ds-2024/Documentos/practica</vt:lpstr>
      <vt:lpstr>tar -cvzf comprimido3.tar /home/ds-2024/Documentos/practica</vt:lpstr>
      <vt:lpstr>Otro ejemplo</vt:lpstr>
      <vt:lpstr>tar -xvf ﬁchero.tar </vt:lpstr>
      <vt:lpstr>Comando gzip : gzip fichero1</vt:lpstr>
      <vt:lpstr>Comando gunzip</vt:lpstr>
      <vt:lpstr>Comando head</vt:lpstr>
      <vt:lpstr>Ejemplo: head -n 3 contenido.txt</vt:lpstr>
      <vt:lpstr>-c: Especifica el número de bytes que se deben mostrar. </vt:lpstr>
      <vt:lpstr>Comando tail</vt:lpstr>
      <vt:lpstr>tail -2 contenido.txt</vt:lpstr>
      <vt:lpstr>Comando diff</vt:lpstr>
      <vt:lpstr>diff contenido.txt nuevo2.txt</vt:lpstr>
      <vt:lpstr>Otro ejemplo con -c:</vt:lpstr>
      <vt:lpstr>Con -u:</vt:lpstr>
      <vt:lpstr>Comando find</vt:lpstr>
      <vt:lpstr>Actividad 6. Investigar y desarrollar algunos ejemplos con los comandos (en Linux):</vt:lpstr>
      <vt:lpstr>Edición de archivos: nano, vi</vt:lpstr>
      <vt:lpstr>Editor vi</vt:lpstr>
      <vt:lpstr>En el modo de edición, vi está esperando que se escriba el texto del fichero (por tanto, interpreta lo escrito como texto).</vt:lpstr>
      <vt:lpstr>Para abrir un fichero con el editor vi basta con escribir:  vi nombre_archivo.algo  Si el fichero no existe lo crea.</vt:lpstr>
      <vt:lpstr> Hemos entrado al modo edición de vi donde, todo lo que escribas lo interpreta como texto que va ser añadido al fichero.  </vt:lpstr>
      <vt:lpstr>Para guardar y salir debemos entrar al modo de comando, para ello escribimos los dos puntos ‘ : ’</vt:lpstr>
      <vt:lpstr>Verás que vi está a la espera de instrucciones, para guardar y salir escribimos: wq y luego Enter.</vt:lpstr>
      <vt:lpstr>Una vez que guarda y sale del editor, nos lleva de nuevo a la terminal</vt:lpstr>
      <vt:lpstr>Comandos de vi:</vt:lpstr>
      <vt:lpstr>Actividad 7</vt:lpstr>
      <vt:lpstr>Visualización de archivos con formato</vt:lpstr>
      <vt:lpstr>Opciones de pr</vt:lpstr>
      <vt:lpstr>Editor nano.</vt:lpstr>
      <vt:lpstr>Comandos básicos de nano:</vt:lpstr>
      <vt:lpstr>Ejemplo. Comenzamos por crear un archivo con nano, escribimos: nano p2.txt. </vt:lpstr>
      <vt:lpstr>Escribe el siguiente texto en el editor:</vt:lpstr>
      <vt:lpstr>Ctrl + O</vt:lpstr>
      <vt:lpstr>Se te pedirá que confirmes el nombre del archivo. Si es un nuevo archivo, puedes simplemente presionar Enter para confirmar el nombre predeterminado, o puedes escribir un nombre diferente y luego presionar Enter.</vt:lpstr>
      <vt:lpstr>Abrir un Archivo Existente en Nano</vt:lpstr>
      <vt:lpstr>Búsqueda y Reemplazo de Texto</vt:lpstr>
      <vt:lpstr>Copiar y Pegar Bloques de Texto</vt:lpstr>
      <vt:lpstr>Guardado Automático y Recuperación de Archivos</vt:lpstr>
      <vt:lpstr>Actividad 8. Práctica de Nano: Edición y Funcionalidades Avanzadas</vt:lpstr>
      <vt:lpstr>Actividad 8. Práctica de Nano: Edición y Funcionalidades Avanzadas</vt:lpstr>
      <vt:lpstr>Búsqueda en archivos: grep</vt:lpstr>
      <vt:lpstr>Uso básico de grep</vt:lpstr>
      <vt:lpstr>Uso de grep con varios archivos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 R B</dc:creator>
  <cp:lastModifiedBy>Juan Jose Rodriguez Balza</cp:lastModifiedBy>
  <cp:revision>114</cp:revision>
  <dcterms:created xsi:type="dcterms:W3CDTF">2024-04-02T07:37:56Z</dcterms:created>
  <dcterms:modified xsi:type="dcterms:W3CDTF">2024-10-03T20:49:35Z</dcterms:modified>
</cp:coreProperties>
</file>